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01" r:id="rId3"/>
    <p:sldId id="302" r:id="rId4"/>
    <p:sldId id="303" r:id="rId5"/>
    <p:sldId id="257" r:id="rId6"/>
    <p:sldId id="258" r:id="rId7"/>
    <p:sldId id="259" r:id="rId8"/>
    <p:sldId id="273" r:id="rId9"/>
    <p:sldId id="274" r:id="rId10"/>
    <p:sldId id="275" r:id="rId11"/>
    <p:sldId id="276" r:id="rId12"/>
    <p:sldId id="278" r:id="rId13"/>
    <p:sldId id="279" r:id="rId14"/>
    <p:sldId id="280" r:id="rId15"/>
    <p:sldId id="284" r:id="rId16"/>
    <p:sldId id="289" r:id="rId17"/>
    <p:sldId id="292" r:id="rId18"/>
    <p:sldId id="293" r:id="rId19"/>
    <p:sldId id="294" r:id="rId20"/>
    <p:sldId id="295" r:id="rId21"/>
    <p:sldId id="296" r:id="rId22"/>
    <p:sldId id="297" r:id="rId23"/>
    <p:sldId id="272" r:id="rId24"/>
    <p:sldId id="299" r:id="rId25"/>
    <p:sldId id="304" r:id="rId26"/>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EEAA8532-9AE1-4ABE-8483-CCB48468292F}">
          <p14:sldIdLst>
            <p14:sldId id="256"/>
            <p14:sldId id="301"/>
            <p14:sldId id="302"/>
            <p14:sldId id="303"/>
            <p14:sldId id="257"/>
            <p14:sldId id="258"/>
            <p14:sldId id="259"/>
            <p14:sldId id="273"/>
            <p14:sldId id="274"/>
            <p14:sldId id="275"/>
            <p14:sldId id="276"/>
            <p14:sldId id="278"/>
            <p14:sldId id="279"/>
            <p14:sldId id="280"/>
            <p14:sldId id="284"/>
            <p14:sldId id="289"/>
            <p14:sldId id="292"/>
            <p14:sldId id="293"/>
            <p14:sldId id="294"/>
            <p14:sldId id="295"/>
            <p14:sldId id="296"/>
            <p14:sldId id="297"/>
            <p14:sldId id="272"/>
            <p14:sldId id="299"/>
            <p14:sldId id="304"/>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B06450-681D-451C-8A14-9BC8ED7A9231}" v="9" dt="2021-12-13T07:24:41.3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varScale="1">
        <p:scale>
          <a:sx n="97" d="100"/>
          <a:sy n="97" d="100"/>
        </p:scale>
        <p:origin x="2526" y="24"/>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E96266-05DA-444E-85A4-FD412DC1743C}" type="datetimeFigureOut">
              <a:rPr lang="fr-FR" smtClean="0"/>
              <a:t>23/11/2022</a:t>
            </a:fld>
            <a:endParaRPr lang="fr-FR"/>
          </a:p>
        </p:txBody>
      </p:sp>
      <p:sp>
        <p:nvSpPr>
          <p:cNvPr id="4" name="Espace réservé de l'image des diapositives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15A5FF-3AAD-4E9E-873B-B72635F301A1}" type="slidenum">
              <a:rPr lang="fr-FR" smtClean="0"/>
              <a:t>‹N°›</a:t>
            </a:fld>
            <a:endParaRPr lang="fr-FR"/>
          </a:p>
        </p:txBody>
      </p:sp>
    </p:spTree>
    <p:extLst>
      <p:ext uri="{BB962C8B-B14F-4D97-AF65-F5344CB8AC3E}">
        <p14:creationId xmlns:p14="http://schemas.microsoft.com/office/powerpoint/2010/main" val="201975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415A5FF-3AAD-4E9E-873B-B72635F301A1}" type="slidenum">
              <a:rPr lang="fr-FR" smtClean="0"/>
              <a:t>15</a:t>
            </a:fld>
            <a:endParaRPr lang="fr-FR"/>
          </a:p>
        </p:txBody>
      </p:sp>
    </p:spTree>
    <p:extLst>
      <p:ext uri="{BB962C8B-B14F-4D97-AF65-F5344CB8AC3E}">
        <p14:creationId xmlns:p14="http://schemas.microsoft.com/office/powerpoint/2010/main" val="1615224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415A5FF-3AAD-4E9E-873B-B72635F301A1}" type="slidenum">
              <a:rPr lang="fr-FR" smtClean="0"/>
              <a:t>24</a:t>
            </a:fld>
            <a:endParaRPr lang="fr-FR"/>
          </a:p>
        </p:txBody>
      </p:sp>
    </p:spTree>
    <p:extLst>
      <p:ext uri="{BB962C8B-B14F-4D97-AF65-F5344CB8AC3E}">
        <p14:creationId xmlns:p14="http://schemas.microsoft.com/office/powerpoint/2010/main" val="3483348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415A5FF-3AAD-4E9E-873B-B72635F301A1}" type="slidenum">
              <a:rPr lang="fr-FR" smtClean="0"/>
              <a:t>25</a:t>
            </a:fld>
            <a:endParaRPr lang="fr-FR"/>
          </a:p>
        </p:txBody>
      </p:sp>
    </p:spTree>
    <p:extLst>
      <p:ext uri="{BB962C8B-B14F-4D97-AF65-F5344CB8AC3E}">
        <p14:creationId xmlns:p14="http://schemas.microsoft.com/office/powerpoint/2010/main" val="358288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72"/>
            <a:ext cx="5829300" cy="1960033"/>
          </a:xfrm>
        </p:spPr>
        <p:txBody>
          <a:bodyPr/>
          <a:lstStyle/>
          <a:p>
            <a:r>
              <a:rPr lang="fr-FR"/>
              <a:t>Modifiez le style du titre</a:t>
            </a:r>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2359F374-EA00-4B21-B4FC-B2C2676A0E65}" type="datetimeFigureOut">
              <a:rPr lang="fr-FR" smtClean="0"/>
              <a:t>23/11/2022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1292082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359F374-EA00-4B21-B4FC-B2C2676A0E65}" type="datetimeFigureOut">
              <a:rPr lang="fr-FR" smtClean="0"/>
              <a:t>23/11/2022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3184128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66189"/>
            <a:ext cx="1543050" cy="7802033"/>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342900" y="366189"/>
            <a:ext cx="4514850" cy="7802033"/>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359F374-EA00-4B21-B4FC-B2C2676A0E65}" type="datetimeFigureOut">
              <a:rPr lang="fr-FR" smtClean="0"/>
              <a:t>23/11/2022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1446287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359F374-EA00-4B21-B4FC-B2C2676A0E65}" type="datetimeFigureOut">
              <a:rPr lang="fr-FR" smtClean="0"/>
              <a:t>23/11/2022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3359777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2359F374-EA00-4B21-B4FC-B2C2676A0E65}" type="datetimeFigureOut">
              <a:rPr lang="fr-FR" smtClean="0"/>
              <a:t>23/11/2022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688849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34290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348615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2359F374-EA00-4B21-B4FC-B2C2676A0E65}" type="datetimeFigureOut">
              <a:rPr lang="fr-FR" smtClean="0"/>
              <a:t>23/11/2022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346279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2359F374-EA00-4B21-B4FC-B2C2676A0E65}" type="datetimeFigureOut">
              <a:rPr lang="fr-FR" smtClean="0"/>
              <a:t>23/11/2022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860425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2359F374-EA00-4B21-B4FC-B2C2676A0E65}" type="datetimeFigureOut">
              <a:rPr lang="fr-FR" smtClean="0"/>
              <a:t>23/11/2022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2992170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359F374-EA00-4B21-B4FC-B2C2676A0E65}" type="datetimeFigureOut">
              <a:rPr lang="fr-FR" smtClean="0"/>
              <a:t>23/11/2022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762553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3" y="364067"/>
            <a:ext cx="2256235" cy="154940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2359F374-EA00-4B21-B4FC-B2C2676A0E65}" type="datetimeFigureOut">
              <a:rPr lang="fr-FR" smtClean="0"/>
              <a:t>23/11/2022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3641603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1"/>
            <a:ext cx="4114800" cy="755651"/>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2359F374-EA00-4B21-B4FC-B2C2676A0E65}" type="datetimeFigureOut">
              <a:rPr lang="fr-FR" smtClean="0"/>
              <a:t>23/11/2022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164EB2C-56BC-4E6F-87C0-1310E738DE0D}" type="slidenum">
              <a:rPr lang="fr-FR" smtClean="0"/>
              <a:t>‹N°›</a:t>
            </a:fld>
            <a:endParaRPr lang="fr-FR"/>
          </a:p>
        </p:txBody>
      </p:sp>
    </p:spTree>
    <p:extLst>
      <p:ext uri="{BB962C8B-B14F-4D97-AF65-F5344CB8AC3E}">
        <p14:creationId xmlns:p14="http://schemas.microsoft.com/office/powerpoint/2010/main" val="120297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359F374-EA00-4B21-B4FC-B2C2676A0E65}" type="datetimeFigureOut">
              <a:rPr lang="fr-FR" smtClean="0"/>
              <a:t>23/11/2022</a:t>
            </a:fld>
            <a:endParaRPr lang="fr-FR"/>
          </a:p>
        </p:txBody>
      </p:sp>
      <p:sp>
        <p:nvSpPr>
          <p:cNvPr id="5" name="Espace réservé du pied de page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164EB2C-56BC-4E6F-87C0-1310E738DE0D}" type="slidenum">
              <a:rPr lang="fr-FR" smtClean="0"/>
              <a:t>‹N°›</a:t>
            </a:fld>
            <a:endParaRPr lang="fr-FR"/>
          </a:p>
        </p:txBody>
      </p:sp>
    </p:spTree>
    <p:extLst>
      <p:ext uri="{BB962C8B-B14F-4D97-AF65-F5344CB8AC3E}">
        <p14:creationId xmlns:p14="http://schemas.microsoft.com/office/powerpoint/2010/main" val="3680582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emf"/><Relationship Id="rId7"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hyperlink" Target="mailto:advepp@epson.fr"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6.emf"/></Relationships>
</file>

<file path=ppt/slides/_rels/slide24.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5.png"/><Relationship Id="rId7" Type="http://schemas.openxmlformats.org/officeDocument/2006/relationships/hyperlink" Target="mailto:eppadv@epson.fr"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mailto:addvepp@epson.fr" TargetMode="External"/><Relationship Id="rId5" Type="http://schemas.openxmlformats.org/officeDocument/2006/relationships/hyperlink" Target="mailto:thomas.lestienne@epson.fr" TargetMode="External"/><Relationship Id="rId4" Type="http://schemas.openxmlformats.org/officeDocument/2006/relationships/hyperlink" Target="mailto:advepp@epson.fr"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emf"/><Relationship Id="rId4" Type="http://schemas.openxmlformats.org/officeDocument/2006/relationships/hyperlink" Target="mailto:eppadv@epson.f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hyperlink" Target="mailto:advepp@epson.fr" TargetMode="External"/><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14.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20.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1" y="-10993"/>
            <a:ext cx="6879972" cy="3862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2757" y="5"/>
            <a:ext cx="6890759" cy="3851919"/>
          </a:xfrm>
          <a:prstGeom prst="rect">
            <a:avLst/>
          </a:prstGeom>
          <a:solidFill>
            <a:srgbClr val="154096">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5272" y="314236"/>
            <a:ext cx="3539752" cy="369332"/>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p:txBody>
      </p:sp>
      <p:pic>
        <p:nvPicPr>
          <p:cNvPr id="11" name="Picture 6" descr="https://www.epson.com/_alfresco/LandingPages/landing/PrecisionCore/tech/images/img_logo_precisioncore_170x8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3256" y="3995937"/>
            <a:ext cx="1005426" cy="502715"/>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572654" y="4416946"/>
            <a:ext cx="5540472" cy="3539430"/>
          </a:xfrm>
          <a:prstGeom prst="rect">
            <a:avLst/>
          </a:prstGeom>
          <a:noFill/>
        </p:spPr>
        <p:txBody>
          <a:bodyPr wrap="square" rtlCol="0">
            <a:spAutoFit/>
          </a:bodyPr>
          <a:lstStyle/>
          <a:p>
            <a:pPr algn="ctr"/>
            <a:r>
              <a:rPr lang="fr-FR" sz="3200" b="1" dirty="0">
                <a:solidFill>
                  <a:srgbClr val="10218B"/>
                </a:solidFill>
                <a:latin typeface="Arial" panose="020B0604020202020204" pitchFamily="34" charset="0"/>
                <a:cs typeface="Arial" panose="020B0604020202020204" pitchFamily="34" charset="0"/>
              </a:rPr>
              <a:t>GPA</a:t>
            </a:r>
          </a:p>
          <a:p>
            <a:pPr algn="ctr"/>
            <a:r>
              <a:rPr lang="fr-FR" sz="3200" b="1" dirty="0">
                <a:solidFill>
                  <a:srgbClr val="10218B"/>
                </a:solidFill>
                <a:latin typeface="Arial" panose="020B0604020202020204" pitchFamily="34" charset="0"/>
                <a:cs typeface="Arial" panose="020B0604020202020204" pitchFamily="34" charset="0"/>
              </a:rPr>
              <a:t>Gestion Proactive des Approvisionnements des Consommables</a:t>
            </a:r>
          </a:p>
          <a:p>
            <a:pPr marL="903288"/>
            <a:endParaRPr lang="fr-FR" sz="2400" b="1" dirty="0">
              <a:solidFill>
                <a:srgbClr val="10218B"/>
              </a:solidFill>
              <a:latin typeface="Arial" panose="020B0604020202020204" pitchFamily="34" charset="0"/>
              <a:cs typeface="Arial" panose="020B0604020202020204" pitchFamily="34" charset="0"/>
            </a:endParaRPr>
          </a:p>
          <a:p>
            <a:pPr marL="903288"/>
            <a:endParaRPr lang="fr-FR" sz="2400" b="1" dirty="0">
              <a:solidFill>
                <a:srgbClr val="10218B"/>
              </a:solidFill>
              <a:latin typeface="Arial" panose="020B0604020202020204" pitchFamily="34" charset="0"/>
              <a:cs typeface="Arial" panose="020B0604020202020204" pitchFamily="34" charset="0"/>
            </a:endParaRPr>
          </a:p>
          <a:p>
            <a:pPr algn="ctr" defTabSz="273050"/>
            <a:r>
              <a:rPr lang="fr-FR" sz="2400" b="1" i="1" dirty="0">
                <a:solidFill>
                  <a:srgbClr val="10218B"/>
                </a:solidFill>
                <a:latin typeface="Arial" panose="020B0604020202020204" pitchFamily="34" charset="0"/>
                <a:cs typeface="Arial" panose="020B0604020202020204" pitchFamily="34" charset="0"/>
              </a:rPr>
              <a:t>Comment ça marche ?</a:t>
            </a:r>
          </a:p>
          <a:p>
            <a:pPr defTabSz="273050"/>
            <a:endParaRPr lang="fr-FR" sz="2400" b="1" dirty="0">
              <a:solidFill>
                <a:srgbClr val="10218B"/>
              </a:solidFill>
              <a:latin typeface="Arial" panose="020B0604020202020204" pitchFamily="34" charset="0"/>
              <a:cs typeface="Arial" panose="020B0604020202020204" pitchFamily="34" charset="0"/>
            </a:endParaRPr>
          </a:p>
        </p:txBody>
      </p:sp>
      <p:grpSp>
        <p:nvGrpSpPr>
          <p:cNvPr id="21" name="Group 9"/>
          <p:cNvGrpSpPr/>
          <p:nvPr/>
        </p:nvGrpSpPr>
        <p:grpSpPr>
          <a:xfrm>
            <a:off x="4154249" y="8148917"/>
            <a:ext cx="2703755" cy="995083"/>
            <a:chOff x="9477487" y="5858809"/>
            <a:chExt cx="2703755" cy="995082"/>
          </a:xfrm>
        </p:grpSpPr>
        <p:sp>
          <p:nvSpPr>
            <p:cNvPr id="22"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1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pic>
        <p:nvPicPr>
          <p:cNvPr id="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1760" y="-36512"/>
            <a:ext cx="2095096" cy="589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a:extLst>
              <a:ext uri="{FF2B5EF4-FFF2-40B4-BE49-F238E27FC236}">
                <a16:creationId xmlns:a16="http://schemas.microsoft.com/office/drawing/2014/main" id="{A11FB033-7877-4DA8-835B-B199D7142CE8}"/>
              </a:ext>
            </a:extLst>
          </p:cNvPr>
          <p:cNvSpPr txBox="1"/>
          <p:nvPr/>
        </p:nvSpPr>
        <p:spPr>
          <a:xfrm>
            <a:off x="77173" y="8748464"/>
            <a:ext cx="2703755" cy="276999"/>
          </a:xfrm>
          <a:prstGeom prst="rect">
            <a:avLst/>
          </a:prstGeom>
          <a:noFill/>
        </p:spPr>
        <p:txBody>
          <a:bodyPr wrap="square" rtlCol="0">
            <a:spAutoFit/>
          </a:bodyPr>
          <a:lstStyle/>
          <a:p>
            <a:r>
              <a:rPr lang="fr-FR" sz="1200" dirty="0"/>
              <a:t>Version 1</a:t>
            </a:r>
            <a:r>
              <a:rPr lang="fr-FR" sz="1200" baseline="30000" dirty="0"/>
              <a:t>er</a:t>
            </a:r>
            <a:r>
              <a:rPr lang="fr-FR" sz="1200" dirty="0"/>
              <a:t> avril 2020</a:t>
            </a:r>
          </a:p>
        </p:txBody>
      </p:sp>
    </p:spTree>
    <p:extLst>
      <p:ext uri="{BB962C8B-B14F-4D97-AF65-F5344CB8AC3E}">
        <p14:creationId xmlns:p14="http://schemas.microsoft.com/office/powerpoint/2010/main" val="280853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384" y="17670"/>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a:t>
            </a:r>
            <a:r>
              <a:rPr lang="fr-FR" b="1" dirty="0">
                <a:solidFill>
                  <a:srgbClr val="00B050"/>
                </a:solidFill>
              </a:rPr>
              <a:t>Onglet Agent </a:t>
            </a:r>
          </a:p>
        </p:txBody>
      </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5" name="Image 4">
            <a:extLst>
              <a:ext uri="{FF2B5EF4-FFF2-40B4-BE49-F238E27FC236}">
                <a16:creationId xmlns:a16="http://schemas.microsoft.com/office/drawing/2014/main" id="{8C8B1C3A-2632-46F6-BF5F-6DFF1534E64A}"/>
              </a:ext>
            </a:extLst>
          </p:cNvPr>
          <p:cNvPicPr>
            <a:picLocks noChangeAspect="1"/>
          </p:cNvPicPr>
          <p:nvPr/>
        </p:nvPicPr>
        <p:blipFill>
          <a:blip r:embed="rId3"/>
          <a:stretch>
            <a:fillRect/>
          </a:stretch>
        </p:blipFill>
        <p:spPr>
          <a:xfrm>
            <a:off x="285749" y="1689700"/>
            <a:ext cx="4128329" cy="5083134"/>
          </a:xfrm>
          <a:prstGeom prst="rect">
            <a:avLst/>
          </a:prstGeom>
        </p:spPr>
      </p:pic>
      <p:grpSp>
        <p:nvGrpSpPr>
          <p:cNvPr id="21" name="Group 9">
            <a:extLst>
              <a:ext uri="{FF2B5EF4-FFF2-40B4-BE49-F238E27FC236}">
                <a16:creationId xmlns:a16="http://schemas.microsoft.com/office/drawing/2014/main" id="{C2C48D6F-4464-4951-9D08-F61F4D296871}"/>
              </a:ext>
            </a:extLst>
          </p:cNvPr>
          <p:cNvGrpSpPr/>
          <p:nvPr/>
        </p:nvGrpSpPr>
        <p:grpSpPr>
          <a:xfrm>
            <a:off x="4154249" y="8148917"/>
            <a:ext cx="2703755" cy="995083"/>
            <a:chOff x="9477487" y="5858809"/>
            <a:chExt cx="2703755" cy="995082"/>
          </a:xfrm>
        </p:grpSpPr>
        <p:sp>
          <p:nvSpPr>
            <p:cNvPr id="25" name="Rectangle 7">
              <a:extLst>
                <a:ext uri="{FF2B5EF4-FFF2-40B4-BE49-F238E27FC236}">
                  <a16:creationId xmlns:a16="http://schemas.microsoft.com/office/drawing/2014/main" id="{946611F0-4AF8-4648-A3CE-7BEF3DEDCE26}"/>
                </a:ext>
              </a:extLst>
            </p:cNvPr>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11">
              <a:extLst>
                <a:ext uri="{FF2B5EF4-FFF2-40B4-BE49-F238E27FC236}">
                  <a16:creationId xmlns:a16="http://schemas.microsoft.com/office/drawing/2014/main" id="{3C779643-2D68-4410-A222-13BDA03A56F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8" name="Rectangle 27">
            <a:extLst>
              <a:ext uri="{FF2B5EF4-FFF2-40B4-BE49-F238E27FC236}">
                <a16:creationId xmlns:a16="http://schemas.microsoft.com/office/drawing/2014/main" id="{5999168C-D87E-4ECF-B731-BB6F296506DE}"/>
              </a:ext>
            </a:extLst>
          </p:cNvPr>
          <p:cNvSpPr/>
          <p:nvPr/>
        </p:nvSpPr>
        <p:spPr>
          <a:xfrm>
            <a:off x="116632" y="7129885"/>
            <a:ext cx="6552728" cy="1785104"/>
          </a:xfrm>
          <a:prstGeom prst="rect">
            <a:avLst/>
          </a:prstGeom>
        </p:spPr>
        <p:txBody>
          <a:bodyPr wrap="square">
            <a:spAutoFit/>
          </a:bodyPr>
          <a:lstStyle/>
          <a:p>
            <a:r>
              <a:rPr lang="fr-FR" sz="1400" b="1" i="1" dirty="0">
                <a:solidFill>
                  <a:srgbClr val="92D050"/>
                </a:solidFill>
              </a:rPr>
              <a:t>ONGLET AGENT :</a:t>
            </a:r>
          </a:p>
          <a:p>
            <a:endParaRPr lang="fr-FR" sz="1200" dirty="0"/>
          </a:p>
          <a:p>
            <a:r>
              <a:rPr lang="fr-FR" sz="1200" dirty="0"/>
              <a:t>Entrez le nom de la société sous la forme Nom </a:t>
            </a:r>
            <a:r>
              <a:rPr lang="fr-FR" sz="1200" dirty="0" err="1"/>
              <a:t>distri</a:t>
            </a:r>
            <a:r>
              <a:rPr lang="fr-FR" sz="1200" dirty="0"/>
              <a:t> - Nom client final :</a:t>
            </a:r>
          </a:p>
          <a:p>
            <a:pPr marL="628650" lvl="1" indent="-171450">
              <a:buFont typeface="Wingdings" panose="05000000000000000000" pitchFamily="2" charset="2"/>
              <a:buChar char="ü"/>
            </a:pPr>
            <a:r>
              <a:rPr lang="fr-FR" sz="1200" dirty="0"/>
              <a:t>Nom </a:t>
            </a:r>
            <a:r>
              <a:rPr lang="fr-FR" sz="1200" dirty="0" err="1"/>
              <a:t>distri</a:t>
            </a:r>
            <a:r>
              <a:rPr lang="fr-FR" sz="1200" dirty="0"/>
              <a:t> : correspond au nom de votre société</a:t>
            </a:r>
          </a:p>
          <a:p>
            <a:pPr marL="628650" lvl="1" indent="-171450">
              <a:buFont typeface="Wingdings" panose="05000000000000000000" pitchFamily="2" charset="2"/>
              <a:buChar char="ü"/>
            </a:pPr>
            <a:r>
              <a:rPr lang="fr-FR" sz="1200" dirty="0"/>
              <a:t>Nom Client final : correspond à la société chez laquelle vous installez les machines</a:t>
            </a:r>
          </a:p>
          <a:p>
            <a:r>
              <a:rPr lang="fr-FR" sz="1200" dirty="0"/>
              <a:t> </a:t>
            </a:r>
          </a:p>
          <a:p>
            <a:r>
              <a:rPr lang="fr-FR" sz="1200" dirty="0"/>
              <a:t>Une fois le nom de la société enregistré, </a:t>
            </a:r>
            <a:r>
              <a:rPr lang="fr-FR" sz="1200" u="sng" dirty="0"/>
              <a:t>cliquez sur l’onglet Service</a:t>
            </a:r>
          </a:p>
          <a:p>
            <a:r>
              <a:rPr lang="fr-FR" sz="1200" dirty="0"/>
              <a:t> </a:t>
            </a:r>
          </a:p>
          <a:p>
            <a:endParaRPr lang="fr-FR" sz="1200" dirty="0">
              <a:solidFill>
                <a:prstClr val="black"/>
              </a:solidFill>
              <a:latin typeface="+mj-lt"/>
            </a:endParaRPr>
          </a:p>
        </p:txBody>
      </p:sp>
      <p:cxnSp>
        <p:nvCxnSpPr>
          <p:cNvPr id="29" name="AutoShape 3">
            <a:extLst>
              <a:ext uri="{FF2B5EF4-FFF2-40B4-BE49-F238E27FC236}">
                <a16:creationId xmlns:a16="http://schemas.microsoft.com/office/drawing/2014/main" id="{DE399A98-3B95-43E8-AC37-A3B4246D8735}"/>
              </a:ext>
            </a:extLst>
          </p:cNvPr>
          <p:cNvCxnSpPr>
            <a:cxnSpLocks noChangeShapeType="1"/>
          </p:cNvCxnSpPr>
          <p:nvPr/>
        </p:nvCxnSpPr>
        <p:spPr bwMode="auto">
          <a:xfrm flipV="1">
            <a:off x="1412878" y="2557885"/>
            <a:ext cx="193675" cy="4572000"/>
          </a:xfrm>
          <a:prstGeom prst="straightConnector1">
            <a:avLst/>
          </a:prstGeom>
          <a:ln>
            <a:headEnd/>
            <a:tailEnd type="triangle" w="med" len="med"/>
          </a:ln>
        </p:spPr>
        <p:style>
          <a:lnRef idx="2">
            <a:schemeClr val="accent6"/>
          </a:lnRef>
          <a:fillRef idx="0">
            <a:schemeClr val="accent6"/>
          </a:fillRef>
          <a:effectRef idx="1">
            <a:schemeClr val="accent6"/>
          </a:effectRef>
          <a:fontRef idx="minor">
            <a:schemeClr val="tx1"/>
          </a:fontRef>
        </p:style>
      </p:cxnSp>
      <p:sp>
        <p:nvSpPr>
          <p:cNvPr id="30" name="Text Box 4">
            <a:extLst>
              <a:ext uri="{FF2B5EF4-FFF2-40B4-BE49-F238E27FC236}">
                <a16:creationId xmlns:a16="http://schemas.microsoft.com/office/drawing/2014/main" id="{42D0D711-B6C1-4F06-A0EB-E6B10A65F0E2}"/>
              </a:ext>
            </a:extLst>
          </p:cNvPr>
          <p:cNvSpPr txBox="1">
            <a:spLocks noChangeArrowheads="1"/>
          </p:cNvSpPr>
          <p:nvPr/>
        </p:nvSpPr>
        <p:spPr bwMode="auto">
          <a:xfrm>
            <a:off x="4724808" y="6483793"/>
            <a:ext cx="2189162" cy="696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FF0000"/>
                </a:solidFill>
                <a:effectLst/>
                <a:latin typeface="Arial" pitchFamily="34" charset="0"/>
                <a:cs typeface="Arial" pitchFamily="34" charset="0"/>
              </a:rPr>
              <a:t>Ne jamais cliquer sur </a:t>
            </a:r>
            <a:r>
              <a:rPr kumimoji="0" lang="fr-FR" altLang="fr-FR" sz="1200" b="0" i="0" u="none" strike="noStrike" cap="none" normalizeH="0" baseline="0" dirty="0" err="1">
                <a:ln>
                  <a:noFill/>
                </a:ln>
                <a:solidFill>
                  <a:srgbClr val="FF0000"/>
                </a:solidFill>
                <a:effectLst/>
                <a:latin typeface="Arial" pitchFamily="34" charset="0"/>
                <a:cs typeface="Arial" pitchFamily="34" charset="0"/>
              </a:rPr>
              <a:t>Enregist</a:t>
            </a:r>
            <a:r>
              <a:rPr kumimoji="0" lang="fr-FR" altLang="fr-FR" sz="1200" b="0" i="0" u="none" strike="noStrike" cap="none" normalizeH="0" baseline="0" dirty="0">
                <a:ln>
                  <a:noFill/>
                </a:ln>
                <a:solidFill>
                  <a:srgbClr val="FF0000"/>
                </a:solidFill>
                <a:effectLst/>
                <a:latin typeface="Arial" pitchFamily="34" charset="0"/>
                <a:cs typeface="Arial" pitchFamily="34" charset="0"/>
              </a:rPr>
              <a:t>. avant la fin de la configuration</a:t>
            </a:r>
            <a:endParaRPr kumimoji="0" lang="fr-FR" altLang="fr-FR"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26139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a:t>
            </a:r>
            <a:r>
              <a:rPr lang="fr-FR" b="1" dirty="0">
                <a:solidFill>
                  <a:srgbClr val="00B050"/>
                </a:solidFill>
              </a:rPr>
              <a:t>Onglet  Services - Imprimantes</a:t>
            </a:r>
            <a:endParaRPr lang="fr-FR" b="1" dirty="0">
              <a:solidFill>
                <a:srgbClr val="10218B"/>
              </a:solidFill>
            </a:endParaRPr>
          </a:p>
        </p:txBody>
      </p:sp>
      <p:sp>
        <p:nvSpPr>
          <p:cNvPr id="12" name="Rectangle 11"/>
          <p:cNvSpPr/>
          <p:nvPr/>
        </p:nvSpPr>
        <p:spPr>
          <a:xfrm>
            <a:off x="-21970" y="98217"/>
            <a:ext cx="2954655"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OFFRE COUT A LA PAGE</a:t>
            </a:r>
          </a:p>
          <a:p>
            <a:r>
              <a:rPr lang="fr-FR" b="1" dirty="0">
                <a:solidFill>
                  <a:srgbClr val="92D050"/>
                </a:solidFill>
                <a:latin typeface="HelveticaNeueLT Com 55 Roman" panose="020B0604020202020204" pitchFamily="34" charset="0"/>
              </a:rPr>
              <a:t>Descriptif du contrat</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Box 2"/>
          <p:cNvSpPr txBox="1">
            <a:spLocks noChangeArrowheads="1"/>
          </p:cNvSpPr>
          <p:nvPr/>
        </p:nvSpPr>
        <p:spPr bwMode="auto">
          <a:xfrm>
            <a:off x="4668838" y="6658445"/>
            <a:ext cx="2189162" cy="577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FF0000"/>
                </a:solidFill>
                <a:effectLst/>
                <a:latin typeface="Arial" pitchFamily="34" charset="0"/>
                <a:cs typeface="Arial" pitchFamily="34" charset="0"/>
              </a:rPr>
              <a:t>Ne jamais cliquer sur Enregist. avant la fin de la configuration</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4" name="Text Box 6"/>
          <p:cNvSpPr txBox="1">
            <a:spLocks noChangeArrowheads="1"/>
          </p:cNvSpPr>
          <p:nvPr/>
        </p:nvSpPr>
        <p:spPr bwMode="auto">
          <a:xfrm>
            <a:off x="4800159" y="4110729"/>
            <a:ext cx="2228850" cy="271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000000"/>
                </a:solidFill>
                <a:effectLst/>
                <a:latin typeface="Arial" pitchFamily="34" charset="0"/>
                <a:cs typeface="Arial" pitchFamily="34" charset="0"/>
              </a:rPr>
              <a:t>Cliquez sur Nouveau</a:t>
            </a:r>
            <a:endParaRPr kumimoji="0" lang="fr-FR" altLang="fr-FR" sz="1800" b="0" i="0" u="none" strike="noStrike" cap="none" normalizeH="0" baseline="0" dirty="0">
              <a:ln>
                <a:noFill/>
              </a:ln>
              <a:solidFill>
                <a:schemeClr val="tx1"/>
              </a:solidFill>
              <a:effectLst/>
              <a:latin typeface="Arial" pitchFamily="34" charset="0"/>
              <a:cs typeface="Arial" pitchFamily="34" charset="0"/>
            </a:endParaRPr>
          </a:p>
        </p:txBody>
      </p:sp>
      <p:pic>
        <p:nvPicPr>
          <p:cNvPr id="5" name="Image 4">
            <a:extLst>
              <a:ext uri="{FF2B5EF4-FFF2-40B4-BE49-F238E27FC236}">
                <a16:creationId xmlns:a16="http://schemas.microsoft.com/office/drawing/2014/main" id="{A1C368BD-C7A7-494F-A859-D16A1F683277}"/>
              </a:ext>
            </a:extLst>
          </p:cNvPr>
          <p:cNvPicPr>
            <a:picLocks noChangeAspect="1"/>
          </p:cNvPicPr>
          <p:nvPr/>
        </p:nvPicPr>
        <p:blipFill>
          <a:blip r:embed="rId4"/>
          <a:stretch>
            <a:fillRect/>
          </a:stretch>
        </p:blipFill>
        <p:spPr>
          <a:xfrm>
            <a:off x="178573" y="1956229"/>
            <a:ext cx="4159573" cy="5121604"/>
          </a:xfrm>
          <a:prstGeom prst="rect">
            <a:avLst/>
          </a:prstGeom>
        </p:spPr>
      </p:pic>
      <p:cxnSp>
        <p:nvCxnSpPr>
          <p:cNvPr id="7" name="Connecteur droit avec flèche 6">
            <a:extLst>
              <a:ext uri="{FF2B5EF4-FFF2-40B4-BE49-F238E27FC236}">
                <a16:creationId xmlns:a16="http://schemas.microsoft.com/office/drawing/2014/main" id="{7912FD9F-6128-4634-B3B1-B86B1D01AD0E}"/>
              </a:ext>
            </a:extLst>
          </p:cNvPr>
          <p:cNvCxnSpPr/>
          <p:nvPr/>
        </p:nvCxnSpPr>
        <p:spPr>
          <a:xfrm flipH="1">
            <a:off x="4154249" y="4246460"/>
            <a:ext cx="514589"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0634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a:t>
            </a:r>
            <a:r>
              <a:rPr lang="fr-FR" b="1" dirty="0">
                <a:solidFill>
                  <a:srgbClr val="00B050"/>
                </a:solidFill>
              </a:rPr>
              <a:t>Onglet  Services - Imprimantes</a:t>
            </a:r>
            <a:endParaRPr lang="fr-FR" b="1" dirty="0">
              <a:solidFill>
                <a:srgbClr val="10218B"/>
              </a:solidFill>
            </a:endParaRP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Capture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925" y="1662117"/>
            <a:ext cx="6381750" cy="414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cxnSp>
        <p:nvCxnSpPr>
          <p:cNvPr id="7171" name="AutoShape 3"/>
          <p:cNvCxnSpPr>
            <a:cxnSpLocks noChangeShapeType="1"/>
          </p:cNvCxnSpPr>
          <p:nvPr/>
        </p:nvCxnSpPr>
        <p:spPr bwMode="auto">
          <a:xfrm flipH="1" flipV="1">
            <a:off x="861464" y="2339980"/>
            <a:ext cx="333375" cy="1404937"/>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7172" name="AutoShape 4"/>
          <p:cNvCxnSpPr>
            <a:cxnSpLocks noChangeShapeType="1"/>
          </p:cNvCxnSpPr>
          <p:nvPr/>
        </p:nvCxnSpPr>
        <p:spPr bwMode="auto">
          <a:xfrm flipH="1" flipV="1">
            <a:off x="2023514" y="2344737"/>
            <a:ext cx="333375" cy="1404939"/>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2" name="Text Box 5"/>
          <p:cNvSpPr txBox="1">
            <a:spLocks noChangeArrowheads="1"/>
          </p:cNvSpPr>
          <p:nvPr/>
        </p:nvSpPr>
        <p:spPr bwMode="auto">
          <a:xfrm>
            <a:off x="447128" y="3754441"/>
            <a:ext cx="1376363" cy="271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a:ln>
                  <a:noFill/>
                </a:ln>
                <a:solidFill>
                  <a:srgbClr val="000000"/>
                </a:solidFill>
                <a:effectLst/>
                <a:latin typeface="Calibri" pitchFamily="34" charset="0"/>
                <a:cs typeface="Arial" pitchFamily="34" charset="0"/>
              </a:rPr>
              <a:t>Sélectionnez Adresse IP </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3" name="Text Box 6"/>
          <p:cNvSpPr txBox="1">
            <a:spLocks noChangeArrowheads="1"/>
          </p:cNvSpPr>
          <p:nvPr/>
        </p:nvSpPr>
        <p:spPr bwMode="auto">
          <a:xfrm>
            <a:off x="1813965" y="3759200"/>
            <a:ext cx="1376362"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a:ln>
                  <a:noFill/>
                </a:ln>
                <a:solidFill>
                  <a:srgbClr val="000000"/>
                </a:solidFill>
                <a:effectLst/>
                <a:latin typeface="Calibri" pitchFamily="34" charset="0"/>
                <a:cs typeface="Arial" pitchFamily="34" charset="0"/>
              </a:rPr>
              <a:t>Tapez l’adresse IP de l’imprimante </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4" name="AutoShape 7"/>
          <p:cNvSpPr>
            <a:spLocks/>
          </p:cNvSpPr>
          <p:nvPr/>
        </p:nvSpPr>
        <p:spPr bwMode="auto">
          <a:xfrm rot="5400000">
            <a:off x="4547639" y="796925"/>
            <a:ext cx="390525" cy="3629025"/>
          </a:xfrm>
          <a:prstGeom prst="rightBrace">
            <a:avLst>
              <a:gd name="adj1" fmla="val 77439"/>
              <a:gd name="adj2" fmla="val 49986"/>
            </a:avLst>
          </a:prstGeom>
          <a:noFill/>
          <a:ln w="19050">
            <a:solidFill>
              <a:srgbClr val="4F81BD"/>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txBody>
          <a:bodyPr rot="10800000" vert="eaVert"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Text Box 8"/>
          <p:cNvSpPr txBox="1">
            <a:spLocks noChangeArrowheads="1"/>
          </p:cNvSpPr>
          <p:nvPr/>
        </p:nvSpPr>
        <p:spPr bwMode="auto">
          <a:xfrm>
            <a:off x="3085550" y="2578100"/>
            <a:ext cx="9144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Text Box 9"/>
          <p:cNvSpPr txBox="1">
            <a:spLocks noChangeArrowheads="1"/>
          </p:cNvSpPr>
          <p:nvPr/>
        </p:nvSpPr>
        <p:spPr bwMode="auto">
          <a:xfrm>
            <a:off x="2966488" y="2873377"/>
            <a:ext cx="3543300" cy="21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a:ln>
                  <a:noFill/>
                </a:ln>
                <a:solidFill>
                  <a:srgbClr val="000000"/>
                </a:solidFill>
                <a:effectLst/>
                <a:latin typeface="Calibri" pitchFamily="34" charset="0"/>
                <a:cs typeface="Arial" pitchFamily="34" charset="0"/>
              </a:rPr>
              <a:t>Informations optionnelles non obligatoires</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21" name="Rectangle 20"/>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cxnSp>
        <p:nvCxnSpPr>
          <p:cNvPr id="23" name="AutoShape 4">
            <a:extLst>
              <a:ext uri="{FF2B5EF4-FFF2-40B4-BE49-F238E27FC236}">
                <a16:creationId xmlns:a16="http://schemas.microsoft.com/office/drawing/2014/main" id="{C061F5A8-9693-4C92-9D9B-236A790E2202}"/>
              </a:ext>
            </a:extLst>
          </p:cNvPr>
          <p:cNvCxnSpPr>
            <a:cxnSpLocks noChangeShapeType="1"/>
          </p:cNvCxnSpPr>
          <p:nvPr/>
        </p:nvCxnSpPr>
        <p:spPr bwMode="auto">
          <a:xfrm flipV="1">
            <a:off x="3789040" y="5805493"/>
            <a:ext cx="1296145" cy="654049"/>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8" name="ZoneTexte 7">
            <a:extLst>
              <a:ext uri="{FF2B5EF4-FFF2-40B4-BE49-F238E27FC236}">
                <a16:creationId xmlns:a16="http://schemas.microsoft.com/office/drawing/2014/main" id="{C3121F34-26F3-48A8-89E9-C14A9B9BEC1E}"/>
              </a:ext>
            </a:extLst>
          </p:cNvPr>
          <p:cNvSpPr txBox="1"/>
          <p:nvPr/>
        </p:nvSpPr>
        <p:spPr>
          <a:xfrm>
            <a:off x="1292696" y="6253707"/>
            <a:ext cx="2558557" cy="369332"/>
          </a:xfrm>
          <a:prstGeom prst="rect">
            <a:avLst/>
          </a:prstGeom>
          <a:noFill/>
        </p:spPr>
        <p:txBody>
          <a:bodyPr wrap="square" rtlCol="0">
            <a:spAutoFit/>
          </a:bodyPr>
          <a:lstStyle/>
          <a:p>
            <a:r>
              <a:rPr lang="fr-FR" dirty="0"/>
              <a:t>Cliquez sur « </a:t>
            </a:r>
            <a:r>
              <a:rPr lang="fr-FR" dirty="0" err="1"/>
              <a:t>Enregistr</a:t>
            </a:r>
            <a:r>
              <a:rPr lang="fr-FR" dirty="0"/>
              <a:t>. »</a:t>
            </a:r>
          </a:p>
        </p:txBody>
      </p:sp>
    </p:spTree>
    <p:extLst>
      <p:ext uri="{BB962C8B-B14F-4D97-AF65-F5344CB8AC3E}">
        <p14:creationId xmlns:p14="http://schemas.microsoft.com/office/powerpoint/2010/main" val="2880634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 </a:t>
            </a:r>
            <a:r>
              <a:rPr lang="fr-FR" b="1" dirty="0">
                <a:solidFill>
                  <a:srgbClr val="00B050"/>
                </a:solidFill>
              </a:rPr>
              <a:t>Onglet  Services - Imprimantes</a:t>
            </a:r>
            <a:endParaRPr lang="fr-FR" b="1" dirty="0">
              <a:solidFill>
                <a:srgbClr val="10218B"/>
              </a:solidFill>
            </a:endParaRP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Capture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613" y="2438875"/>
            <a:ext cx="2940050" cy="361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 name="Text Box 3"/>
          <p:cNvSpPr txBox="1">
            <a:spLocks noChangeArrowheads="1"/>
          </p:cNvSpPr>
          <p:nvPr/>
        </p:nvSpPr>
        <p:spPr bwMode="auto">
          <a:xfrm>
            <a:off x="3616327" y="3554885"/>
            <a:ext cx="2852738" cy="1009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000000"/>
                </a:solidFill>
                <a:effectLst/>
                <a:latin typeface="Arial" pitchFamily="34" charset="0"/>
                <a:cs typeface="Arial" pitchFamily="34" charset="0"/>
              </a:rPr>
              <a:t>Pour rajouter, supprimer, modifier l’adresse IP d’une imprimante il suffit de cliquer sur Modifier pour faire apparaître la liste</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3" name="Text Box 4"/>
          <p:cNvSpPr txBox="1">
            <a:spLocks noChangeArrowheads="1"/>
          </p:cNvSpPr>
          <p:nvPr/>
        </p:nvSpPr>
        <p:spPr bwMode="auto">
          <a:xfrm>
            <a:off x="3649666" y="4588349"/>
            <a:ext cx="3214687" cy="8572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00B050"/>
                </a:solidFill>
                <a:effectLst/>
                <a:latin typeface="Arial" pitchFamily="34" charset="0"/>
                <a:cs typeface="Arial" pitchFamily="34" charset="0"/>
              </a:rPr>
              <a:t>Passez directement à l’onglet Enregistrer après la création des adresses IP</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000000"/>
                </a:solidFill>
                <a:effectLst/>
                <a:latin typeface="Arial" pitchFamily="34" charset="0"/>
                <a:cs typeface="Arial" pitchFamily="34" charset="0"/>
              </a:rPr>
              <a:t>Il n’y a rien a modifier dans l’onglet Collecter</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15" name="Rectangle 14"/>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2880634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a:t>
            </a:r>
            <a:r>
              <a:rPr lang="fr-FR" b="1" dirty="0">
                <a:solidFill>
                  <a:srgbClr val="00B050"/>
                </a:solidFill>
              </a:rPr>
              <a:t>Onglet Services - Enregistrer</a:t>
            </a:r>
            <a:endParaRPr lang="fr-FR" b="1" dirty="0">
              <a:solidFill>
                <a:srgbClr val="10218B"/>
              </a:solidFill>
            </a:endParaRP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Box 2"/>
          <p:cNvSpPr txBox="1">
            <a:spLocks noChangeArrowheads="1"/>
          </p:cNvSpPr>
          <p:nvPr/>
        </p:nvSpPr>
        <p:spPr bwMode="auto">
          <a:xfrm>
            <a:off x="4660055" y="7534550"/>
            <a:ext cx="2189162" cy="577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FF0000"/>
                </a:solidFill>
                <a:effectLst/>
                <a:latin typeface="Arial" pitchFamily="34" charset="0"/>
                <a:cs typeface="Arial" pitchFamily="34" charset="0"/>
              </a:rPr>
              <a:t>Ne jamais cliquer sur </a:t>
            </a:r>
            <a:r>
              <a:rPr kumimoji="0" lang="fr-FR" altLang="fr-FR" sz="1200" b="0" i="0" u="none" strike="noStrike" cap="none" normalizeH="0" baseline="0" dirty="0" err="1">
                <a:ln>
                  <a:noFill/>
                </a:ln>
                <a:solidFill>
                  <a:srgbClr val="FF0000"/>
                </a:solidFill>
                <a:effectLst/>
                <a:latin typeface="Arial" pitchFamily="34" charset="0"/>
                <a:cs typeface="Arial" pitchFamily="34" charset="0"/>
              </a:rPr>
              <a:t>Enregist</a:t>
            </a:r>
            <a:r>
              <a:rPr kumimoji="0" lang="fr-FR" altLang="fr-FR" sz="1200" b="0" i="0" u="none" strike="noStrike" cap="none" normalizeH="0" baseline="0" dirty="0">
                <a:ln>
                  <a:noFill/>
                </a:ln>
                <a:solidFill>
                  <a:srgbClr val="FF0000"/>
                </a:solidFill>
                <a:effectLst/>
                <a:latin typeface="Arial" pitchFamily="34" charset="0"/>
                <a:cs typeface="Arial" pitchFamily="34" charset="0"/>
              </a:rPr>
              <a:t>. avant la fin de la configuration</a:t>
            </a:r>
            <a:endParaRPr kumimoji="0" lang="fr-FR"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21" name="Rectangle 20"/>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4" name="Image 3">
            <a:extLst>
              <a:ext uri="{FF2B5EF4-FFF2-40B4-BE49-F238E27FC236}">
                <a16:creationId xmlns:a16="http://schemas.microsoft.com/office/drawing/2014/main" id="{C25D5DD7-A449-42A0-8F1C-9525D081CE68}"/>
              </a:ext>
            </a:extLst>
          </p:cNvPr>
          <p:cNvPicPr>
            <a:picLocks noChangeAspect="1"/>
          </p:cNvPicPr>
          <p:nvPr/>
        </p:nvPicPr>
        <p:blipFill>
          <a:blip r:embed="rId4"/>
          <a:stretch>
            <a:fillRect/>
          </a:stretch>
        </p:blipFill>
        <p:spPr>
          <a:xfrm>
            <a:off x="404664" y="1773677"/>
            <a:ext cx="4017498" cy="4946670"/>
          </a:xfrm>
          <a:prstGeom prst="rect">
            <a:avLst/>
          </a:prstGeom>
        </p:spPr>
      </p:pic>
      <p:sp>
        <p:nvSpPr>
          <p:cNvPr id="5" name="ZoneTexte 4">
            <a:extLst>
              <a:ext uri="{FF2B5EF4-FFF2-40B4-BE49-F238E27FC236}">
                <a16:creationId xmlns:a16="http://schemas.microsoft.com/office/drawing/2014/main" id="{812F5A5A-0172-46D3-8C8E-B8BCD6B08621}"/>
              </a:ext>
            </a:extLst>
          </p:cNvPr>
          <p:cNvSpPr txBox="1"/>
          <p:nvPr/>
        </p:nvSpPr>
        <p:spPr>
          <a:xfrm>
            <a:off x="404664" y="7092280"/>
            <a:ext cx="4246606" cy="1200329"/>
          </a:xfrm>
          <a:prstGeom prst="rect">
            <a:avLst/>
          </a:prstGeom>
          <a:noFill/>
        </p:spPr>
        <p:txBody>
          <a:bodyPr wrap="square" rtlCol="0">
            <a:spAutoFit/>
          </a:bodyPr>
          <a:lstStyle/>
          <a:p>
            <a:r>
              <a:rPr lang="fr-FR" sz="1200" dirty="0"/>
              <a:t>2 fichiers sont créés automatiquement aux formats XML et CSV. Ces fichiers sont l’image de ce qui est </a:t>
            </a:r>
            <a:r>
              <a:rPr lang="fr-FR" sz="1200" dirty="0" err="1"/>
              <a:t>envoyé,par</a:t>
            </a:r>
            <a:r>
              <a:rPr lang="fr-FR" sz="1200" dirty="0"/>
              <a:t> mail, le fichier CSV est plus facile à lire.</a:t>
            </a:r>
          </a:p>
          <a:p>
            <a:endParaRPr lang="fr-FR" sz="1200" dirty="0"/>
          </a:p>
          <a:p>
            <a:r>
              <a:rPr lang="fr-FR" sz="1200" dirty="0"/>
              <a:t>Si vous ne souhaitez pas avoir une image du fichier envoyé vous pouvez supprimer l’un ou l’autre de ces collectes ou les 2.</a:t>
            </a:r>
          </a:p>
        </p:txBody>
      </p:sp>
    </p:spTree>
    <p:extLst>
      <p:ext uri="{BB962C8B-B14F-4D97-AF65-F5344CB8AC3E}">
        <p14:creationId xmlns:p14="http://schemas.microsoft.com/office/powerpoint/2010/main" val="2880634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34" y="-113030"/>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a:t>
            </a:r>
            <a:r>
              <a:rPr lang="fr-FR" b="1" dirty="0">
                <a:solidFill>
                  <a:srgbClr val="00B050"/>
                </a:solidFill>
              </a:rPr>
              <a:t>Onglet Services - Notifier</a:t>
            </a:r>
            <a:endParaRPr lang="fr-FR" b="1" dirty="0">
              <a:solidFill>
                <a:srgbClr val="10218B"/>
              </a:solidFill>
            </a:endParaRP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Box 7"/>
          <p:cNvSpPr txBox="1">
            <a:spLocks noChangeArrowheads="1"/>
          </p:cNvSpPr>
          <p:nvPr/>
        </p:nvSpPr>
        <p:spPr bwMode="auto">
          <a:xfrm>
            <a:off x="4730918" y="7511632"/>
            <a:ext cx="2189162" cy="577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FF0000"/>
                </a:solidFill>
                <a:effectLst/>
                <a:latin typeface="Calibri (Corps)"/>
                <a:cs typeface="Arial" pitchFamily="34" charset="0"/>
              </a:rPr>
              <a:t>Ne jamais cliquer sur Enregist. avant la fin de la configuration</a:t>
            </a:r>
            <a:endParaRPr kumimoji="0" lang="fr-FR" altLang="fr-FR" sz="1800" b="0" i="0" u="none" strike="noStrike" cap="none" normalizeH="0" baseline="0">
              <a:ln>
                <a:noFill/>
              </a:ln>
              <a:solidFill>
                <a:schemeClr val="tx1"/>
              </a:solidFill>
              <a:effectLst/>
              <a:latin typeface="Calibri (Corps)"/>
              <a:cs typeface="Arial" pitchFamily="34" charset="0"/>
            </a:endParaRPr>
          </a:p>
        </p:txBody>
      </p:sp>
      <p:sp>
        <p:nvSpPr>
          <p:cNvPr id="21" name="Rectangle 20"/>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2" name="Image 1">
            <a:extLst>
              <a:ext uri="{FF2B5EF4-FFF2-40B4-BE49-F238E27FC236}">
                <a16:creationId xmlns:a16="http://schemas.microsoft.com/office/drawing/2014/main" id="{080F63EC-BF19-423B-9191-51A38B118C2E}"/>
              </a:ext>
            </a:extLst>
          </p:cNvPr>
          <p:cNvPicPr>
            <a:picLocks noChangeAspect="1"/>
          </p:cNvPicPr>
          <p:nvPr/>
        </p:nvPicPr>
        <p:blipFill>
          <a:blip r:embed="rId5"/>
          <a:stretch>
            <a:fillRect/>
          </a:stretch>
        </p:blipFill>
        <p:spPr>
          <a:xfrm>
            <a:off x="226151" y="1599897"/>
            <a:ext cx="4402224" cy="5420376"/>
          </a:xfrm>
          <a:prstGeom prst="rect">
            <a:avLst/>
          </a:prstGeom>
        </p:spPr>
      </p:pic>
      <p:sp>
        <p:nvSpPr>
          <p:cNvPr id="3" name="ZoneTexte 2">
            <a:extLst>
              <a:ext uri="{FF2B5EF4-FFF2-40B4-BE49-F238E27FC236}">
                <a16:creationId xmlns:a16="http://schemas.microsoft.com/office/drawing/2014/main" id="{126947B5-F81A-48D5-9BB4-C30CE39B6588}"/>
              </a:ext>
            </a:extLst>
          </p:cNvPr>
          <p:cNvSpPr txBox="1"/>
          <p:nvPr/>
        </p:nvSpPr>
        <p:spPr>
          <a:xfrm>
            <a:off x="4694526" y="1949024"/>
            <a:ext cx="1900932" cy="1569660"/>
          </a:xfrm>
          <a:prstGeom prst="rect">
            <a:avLst/>
          </a:prstGeom>
          <a:noFill/>
        </p:spPr>
        <p:txBody>
          <a:bodyPr wrap="square" rtlCol="0">
            <a:spAutoFit/>
          </a:bodyPr>
          <a:lstStyle/>
          <a:p>
            <a:r>
              <a:rPr lang="fr-FR" sz="1200" dirty="0"/>
              <a:t>99% des collectes chez les clients se font avec la passerelle HTTP. Nous avons donc paramétré l’outil de cette façon, il est toujours possible de revenir en SMTP (voir page 16)</a:t>
            </a:r>
          </a:p>
        </p:txBody>
      </p:sp>
      <p:cxnSp>
        <p:nvCxnSpPr>
          <p:cNvPr id="8" name="Connecteur droit avec flèche 7">
            <a:extLst>
              <a:ext uri="{FF2B5EF4-FFF2-40B4-BE49-F238E27FC236}">
                <a16:creationId xmlns:a16="http://schemas.microsoft.com/office/drawing/2014/main" id="{F82E2635-B56F-4069-9B32-972B6FAE98B9}"/>
              </a:ext>
            </a:extLst>
          </p:cNvPr>
          <p:cNvCxnSpPr/>
          <p:nvPr/>
        </p:nvCxnSpPr>
        <p:spPr>
          <a:xfrm flipH="1">
            <a:off x="3861048" y="5004048"/>
            <a:ext cx="86987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EBC97524-93DD-426D-BDFB-5CFBE8FC76BB}"/>
              </a:ext>
            </a:extLst>
          </p:cNvPr>
          <p:cNvSpPr txBox="1"/>
          <p:nvPr/>
        </p:nvSpPr>
        <p:spPr>
          <a:xfrm>
            <a:off x="4756879" y="4703966"/>
            <a:ext cx="1900931" cy="600164"/>
          </a:xfrm>
          <a:prstGeom prst="rect">
            <a:avLst/>
          </a:prstGeom>
          <a:noFill/>
        </p:spPr>
        <p:txBody>
          <a:bodyPr wrap="square" rtlCol="0">
            <a:spAutoFit/>
          </a:bodyPr>
          <a:lstStyle/>
          <a:p>
            <a:r>
              <a:rPr lang="fr-FR" sz="1100" dirty="0"/>
              <a:t>Vous pouvez rajouter jusqu’à 4 adresses mail : </a:t>
            </a:r>
            <a:r>
              <a:rPr lang="fr-FR" sz="1100" b="1" dirty="0">
                <a:solidFill>
                  <a:srgbClr val="FF0000"/>
                </a:solidFill>
              </a:rPr>
              <a:t>ne jamais supprimer eppadv@epson.fr</a:t>
            </a:r>
          </a:p>
        </p:txBody>
      </p:sp>
      <p:cxnSp>
        <p:nvCxnSpPr>
          <p:cNvPr id="23" name="Connecteur droit avec flèche 22">
            <a:extLst>
              <a:ext uri="{FF2B5EF4-FFF2-40B4-BE49-F238E27FC236}">
                <a16:creationId xmlns:a16="http://schemas.microsoft.com/office/drawing/2014/main" id="{6DA801B9-D68F-481B-B4B5-AF840FE7D0FB}"/>
              </a:ext>
            </a:extLst>
          </p:cNvPr>
          <p:cNvCxnSpPr>
            <a:cxnSpLocks/>
          </p:cNvCxnSpPr>
          <p:nvPr/>
        </p:nvCxnSpPr>
        <p:spPr>
          <a:xfrm flipH="1" flipV="1">
            <a:off x="3903211" y="5220072"/>
            <a:ext cx="1037957" cy="43204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BC279B13-69C5-405C-BBC3-6BA581653F78}"/>
              </a:ext>
            </a:extLst>
          </p:cNvPr>
          <p:cNvSpPr txBox="1"/>
          <p:nvPr/>
        </p:nvSpPr>
        <p:spPr>
          <a:xfrm>
            <a:off x="5032118" y="5363564"/>
            <a:ext cx="1900931" cy="430887"/>
          </a:xfrm>
          <a:prstGeom prst="rect">
            <a:avLst/>
          </a:prstGeom>
          <a:noFill/>
        </p:spPr>
        <p:txBody>
          <a:bodyPr wrap="square" rtlCol="0">
            <a:spAutoFit/>
          </a:bodyPr>
          <a:lstStyle/>
          <a:p>
            <a:r>
              <a:rPr lang="fr-FR" sz="1100" dirty="0"/>
              <a:t>Ne pas modifier , rester en XML</a:t>
            </a:r>
            <a:endParaRPr lang="fr-FR" sz="1100" b="1" dirty="0">
              <a:solidFill>
                <a:srgbClr val="FF0000"/>
              </a:solidFill>
            </a:endParaRPr>
          </a:p>
        </p:txBody>
      </p:sp>
      <p:cxnSp>
        <p:nvCxnSpPr>
          <p:cNvPr id="25" name="Connecteur droit avec flèche 24">
            <a:extLst>
              <a:ext uri="{FF2B5EF4-FFF2-40B4-BE49-F238E27FC236}">
                <a16:creationId xmlns:a16="http://schemas.microsoft.com/office/drawing/2014/main" id="{CABCA6CB-8F63-4695-AA3B-FBE5EFF9C7F9}"/>
              </a:ext>
            </a:extLst>
          </p:cNvPr>
          <p:cNvCxnSpPr>
            <a:cxnSpLocks/>
          </p:cNvCxnSpPr>
          <p:nvPr/>
        </p:nvCxnSpPr>
        <p:spPr>
          <a:xfrm flipV="1">
            <a:off x="1821995" y="5652120"/>
            <a:ext cx="733987" cy="171075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84CA3CC0-6A11-4871-8892-757FD96840E9}"/>
              </a:ext>
            </a:extLst>
          </p:cNvPr>
          <p:cNvSpPr txBox="1"/>
          <p:nvPr/>
        </p:nvSpPr>
        <p:spPr>
          <a:xfrm>
            <a:off x="196639" y="7362873"/>
            <a:ext cx="3926569" cy="646331"/>
          </a:xfrm>
          <a:prstGeom prst="rect">
            <a:avLst/>
          </a:prstGeom>
          <a:noFill/>
        </p:spPr>
        <p:txBody>
          <a:bodyPr wrap="square" rtlCol="0">
            <a:spAutoFit/>
          </a:bodyPr>
          <a:lstStyle/>
          <a:p>
            <a:r>
              <a:rPr lang="fr-FR" sz="1200" b="1" dirty="0">
                <a:solidFill>
                  <a:srgbClr val="FF0000"/>
                </a:solidFill>
              </a:rPr>
              <a:t>Ne jamais supprimer </a:t>
            </a:r>
            <a:r>
              <a:rPr lang="fr-FR" sz="1200" b="1" dirty="0" err="1">
                <a:solidFill>
                  <a:srgbClr val="FF0000"/>
                </a:solidFill>
              </a:rPr>
              <a:t>Device</a:t>
            </a:r>
            <a:r>
              <a:rPr lang="fr-FR" sz="1200" b="1" dirty="0">
                <a:solidFill>
                  <a:srgbClr val="FF0000"/>
                </a:solidFill>
              </a:rPr>
              <a:t> </a:t>
            </a:r>
            <a:r>
              <a:rPr lang="fr-FR" sz="1200" b="1" dirty="0" err="1">
                <a:solidFill>
                  <a:srgbClr val="FF0000"/>
                </a:solidFill>
              </a:rPr>
              <a:t>Status</a:t>
            </a:r>
            <a:r>
              <a:rPr lang="fr-FR" sz="1200" b="1" dirty="0">
                <a:solidFill>
                  <a:srgbClr val="FF0000"/>
                </a:solidFill>
              </a:rPr>
              <a:t> System</a:t>
            </a:r>
          </a:p>
          <a:p>
            <a:r>
              <a:rPr lang="fr-FR" sz="1200" dirty="0"/>
              <a:t>Rajouter derrière le même nom mis dans la case Société de l’onglet Agent .</a:t>
            </a:r>
          </a:p>
        </p:txBody>
      </p:sp>
      <p:sp>
        <p:nvSpPr>
          <p:cNvPr id="28" name="ZoneTexte 27">
            <a:extLst>
              <a:ext uri="{FF2B5EF4-FFF2-40B4-BE49-F238E27FC236}">
                <a16:creationId xmlns:a16="http://schemas.microsoft.com/office/drawing/2014/main" id="{B0ECD888-DEE7-4401-A570-AD699F08B275}"/>
              </a:ext>
            </a:extLst>
          </p:cNvPr>
          <p:cNvSpPr txBox="1"/>
          <p:nvPr/>
        </p:nvSpPr>
        <p:spPr>
          <a:xfrm>
            <a:off x="5039508" y="5941428"/>
            <a:ext cx="1592341" cy="646331"/>
          </a:xfrm>
          <a:prstGeom prst="rect">
            <a:avLst/>
          </a:prstGeom>
          <a:noFill/>
        </p:spPr>
        <p:txBody>
          <a:bodyPr wrap="square" rtlCol="0">
            <a:spAutoFit/>
          </a:bodyPr>
          <a:lstStyle/>
          <a:p>
            <a:r>
              <a:rPr lang="fr-FR" sz="1200" dirty="0"/>
              <a:t>Même nom mis dans la case Société de l’onglet Agent .</a:t>
            </a:r>
          </a:p>
        </p:txBody>
      </p:sp>
      <p:cxnSp>
        <p:nvCxnSpPr>
          <p:cNvPr id="29" name="Connecteur droit avec flèche 28">
            <a:extLst>
              <a:ext uri="{FF2B5EF4-FFF2-40B4-BE49-F238E27FC236}">
                <a16:creationId xmlns:a16="http://schemas.microsoft.com/office/drawing/2014/main" id="{3ADF764E-45C1-4F36-BC0A-E1EDE03C5B1E}"/>
              </a:ext>
            </a:extLst>
          </p:cNvPr>
          <p:cNvCxnSpPr>
            <a:cxnSpLocks/>
            <a:stCxn id="28" idx="1"/>
          </p:cNvCxnSpPr>
          <p:nvPr/>
        </p:nvCxnSpPr>
        <p:spPr>
          <a:xfrm flipH="1" flipV="1">
            <a:off x="3883454" y="5388188"/>
            <a:ext cx="1156054" cy="876406"/>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3773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a:t>
            </a:r>
            <a:r>
              <a:rPr lang="fr-FR" b="1" dirty="0">
                <a:solidFill>
                  <a:srgbClr val="00B050"/>
                </a:solidFill>
              </a:rPr>
              <a:t>Onglet Services - Notifier</a:t>
            </a:r>
            <a:endParaRPr lang="fr-FR" b="1" dirty="0">
              <a:solidFill>
                <a:srgbClr val="10218B"/>
              </a:solidFill>
            </a:endParaRPr>
          </a:p>
        </p:txBody>
      </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Box 14"/>
          <p:cNvSpPr txBox="1">
            <a:spLocks noChangeArrowheads="1"/>
          </p:cNvSpPr>
          <p:nvPr/>
        </p:nvSpPr>
        <p:spPr bwMode="auto">
          <a:xfrm>
            <a:off x="4687113" y="6735147"/>
            <a:ext cx="2189163" cy="577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FF0000"/>
                </a:solidFill>
                <a:effectLst/>
                <a:latin typeface="Arial" pitchFamily="34" charset="0"/>
                <a:cs typeface="Arial" pitchFamily="34" charset="0"/>
              </a:rPr>
              <a:t>Ne jamais cliquer sur Enregist. avant la fin de la configuration</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32" name="Rectangle 31"/>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3" name="Image 2">
            <a:extLst>
              <a:ext uri="{FF2B5EF4-FFF2-40B4-BE49-F238E27FC236}">
                <a16:creationId xmlns:a16="http://schemas.microsoft.com/office/drawing/2014/main" id="{6078B486-3FA3-41F2-AA4B-74F340EE73D6}"/>
              </a:ext>
            </a:extLst>
          </p:cNvPr>
          <p:cNvPicPr>
            <a:picLocks noChangeAspect="1"/>
          </p:cNvPicPr>
          <p:nvPr/>
        </p:nvPicPr>
        <p:blipFill>
          <a:blip r:embed="rId3"/>
          <a:stretch>
            <a:fillRect/>
          </a:stretch>
        </p:blipFill>
        <p:spPr>
          <a:xfrm>
            <a:off x="140071" y="1630080"/>
            <a:ext cx="4439830" cy="5466679"/>
          </a:xfrm>
          <a:prstGeom prst="rect">
            <a:avLst/>
          </a:prstGeom>
        </p:spPr>
      </p:pic>
      <p:sp>
        <p:nvSpPr>
          <p:cNvPr id="27" name="Text Box 15">
            <a:extLst>
              <a:ext uri="{FF2B5EF4-FFF2-40B4-BE49-F238E27FC236}">
                <a16:creationId xmlns:a16="http://schemas.microsoft.com/office/drawing/2014/main" id="{348D4E69-B589-4B05-870D-5AEA28256B84}"/>
              </a:ext>
            </a:extLst>
          </p:cNvPr>
          <p:cNvSpPr txBox="1">
            <a:spLocks noChangeArrowheads="1"/>
          </p:cNvSpPr>
          <p:nvPr/>
        </p:nvSpPr>
        <p:spPr bwMode="auto">
          <a:xfrm>
            <a:off x="4616450" y="3269584"/>
            <a:ext cx="161925" cy="138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30" name="AutoShape 18">
            <a:extLst>
              <a:ext uri="{FF2B5EF4-FFF2-40B4-BE49-F238E27FC236}">
                <a16:creationId xmlns:a16="http://schemas.microsoft.com/office/drawing/2014/main" id="{705A38B8-D087-4F49-882C-3661948031FC}"/>
              </a:ext>
            </a:extLst>
          </p:cNvPr>
          <p:cNvSpPr>
            <a:spLocks/>
          </p:cNvSpPr>
          <p:nvPr/>
        </p:nvSpPr>
        <p:spPr bwMode="auto">
          <a:xfrm>
            <a:off x="4516439" y="4001420"/>
            <a:ext cx="230187" cy="681037"/>
          </a:xfrm>
          <a:prstGeom prst="rightBrace">
            <a:avLst>
              <a:gd name="adj1" fmla="val 24655"/>
              <a:gd name="adj2" fmla="val 50000"/>
            </a:avLst>
          </a:prstGeom>
          <a:noFill/>
          <a:ln w="19050" algn="ctr">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fr-FR"/>
          </a:p>
        </p:txBody>
      </p:sp>
      <p:sp>
        <p:nvSpPr>
          <p:cNvPr id="31" name="Text Box 19">
            <a:extLst>
              <a:ext uri="{FF2B5EF4-FFF2-40B4-BE49-F238E27FC236}">
                <a16:creationId xmlns:a16="http://schemas.microsoft.com/office/drawing/2014/main" id="{4C07B87A-1FFA-4D76-8978-4B5CBBE828AF}"/>
              </a:ext>
            </a:extLst>
          </p:cNvPr>
          <p:cNvSpPr txBox="1">
            <a:spLocks noChangeArrowheads="1"/>
          </p:cNvSpPr>
          <p:nvPr/>
        </p:nvSpPr>
        <p:spPr bwMode="auto">
          <a:xfrm>
            <a:off x="4845052" y="3982371"/>
            <a:ext cx="1747838"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1" i="0" u="none" strike="noStrike" cap="none" normalizeH="0" baseline="0" dirty="0">
                <a:ln>
                  <a:noFill/>
                </a:ln>
                <a:solidFill>
                  <a:srgbClr val="FF0000"/>
                </a:solidFill>
                <a:effectLst/>
                <a:latin typeface="Arial" pitchFamily="34" charset="0"/>
                <a:cs typeface="Arial" pitchFamily="34" charset="0"/>
              </a:rPr>
              <a:t>Entrez les paramètres du serveur SMTP du client</a:t>
            </a:r>
            <a:endParaRPr kumimoji="0" lang="fr-FR" altLang="fr-FR" sz="1800" b="1" i="0" u="none" strike="noStrike" cap="none" normalizeH="0" baseline="0" dirty="0">
              <a:ln>
                <a:noFill/>
              </a:ln>
              <a:solidFill>
                <a:srgbClr val="FF0000"/>
              </a:solidFill>
              <a:effectLst/>
              <a:latin typeface="Arial" pitchFamily="34" charset="0"/>
              <a:cs typeface="Arial" pitchFamily="34" charset="0"/>
            </a:endParaRPr>
          </a:p>
        </p:txBody>
      </p:sp>
      <p:cxnSp>
        <p:nvCxnSpPr>
          <p:cNvPr id="37" name="Connecteur droit avec flèche 36">
            <a:extLst>
              <a:ext uri="{FF2B5EF4-FFF2-40B4-BE49-F238E27FC236}">
                <a16:creationId xmlns:a16="http://schemas.microsoft.com/office/drawing/2014/main" id="{751D5D7C-4C3D-4741-8B16-F2D0A3C0A165}"/>
              </a:ext>
            </a:extLst>
          </p:cNvPr>
          <p:cNvCxnSpPr/>
          <p:nvPr/>
        </p:nvCxnSpPr>
        <p:spPr>
          <a:xfrm flipH="1">
            <a:off x="3922756" y="5052790"/>
            <a:ext cx="86987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CAAC8E96-F8F1-469B-B027-7436481D304A}"/>
              </a:ext>
            </a:extLst>
          </p:cNvPr>
          <p:cNvSpPr txBox="1"/>
          <p:nvPr/>
        </p:nvSpPr>
        <p:spPr>
          <a:xfrm>
            <a:off x="4818587" y="4752708"/>
            <a:ext cx="1900931" cy="600164"/>
          </a:xfrm>
          <a:prstGeom prst="rect">
            <a:avLst/>
          </a:prstGeom>
          <a:noFill/>
        </p:spPr>
        <p:txBody>
          <a:bodyPr wrap="square" rtlCol="0">
            <a:spAutoFit/>
          </a:bodyPr>
          <a:lstStyle/>
          <a:p>
            <a:r>
              <a:rPr lang="fr-FR" sz="1100" dirty="0"/>
              <a:t>Vous pouvez rajouter jusqu’à 4 adresses mail , </a:t>
            </a:r>
            <a:r>
              <a:rPr lang="fr-FR" sz="1100" b="1" dirty="0">
                <a:solidFill>
                  <a:srgbClr val="FF0000"/>
                </a:solidFill>
              </a:rPr>
              <a:t>ne jamais supprimer eppadv@epson.fr</a:t>
            </a:r>
          </a:p>
        </p:txBody>
      </p:sp>
      <p:cxnSp>
        <p:nvCxnSpPr>
          <p:cNvPr id="39" name="Connecteur droit avec flèche 38">
            <a:extLst>
              <a:ext uri="{FF2B5EF4-FFF2-40B4-BE49-F238E27FC236}">
                <a16:creationId xmlns:a16="http://schemas.microsoft.com/office/drawing/2014/main" id="{1C34C742-3040-440A-9FD1-E1A5DD83F042}"/>
              </a:ext>
            </a:extLst>
          </p:cNvPr>
          <p:cNvCxnSpPr>
            <a:cxnSpLocks/>
          </p:cNvCxnSpPr>
          <p:nvPr/>
        </p:nvCxnSpPr>
        <p:spPr>
          <a:xfrm flipH="1" flipV="1">
            <a:off x="3964919" y="5268814"/>
            <a:ext cx="1037957" cy="43204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913D2A11-6E09-4305-89AD-ACA38D47F544}"/>
              </a:ext>
            </a:extLst>
          </p:cNvPr>
          <p:cNvSpPr txBox="1"/>
          <p:nvPr/>
        </p:nvSpPr>
        <p:spPr>
          <a:xfrm>
            <a:off x="5093826" y="5412306"/>
            <a:ext cx="1900931" cy="430887"/>
          </a:xfrm>
          <a:prstGeom prst="rect">
            <a:avLst/>
          </a:prstGeom>
          <a:noFill/>
        </p:spPr>
        <p:txBody>
          <a:bodyPr wrap="square" rtlCol="0">
            <a:spAutoFit/>
          </a:bodyPr>
          <a:lstStyle/>
          <a:p>
            <a:r>
              <a:rPr lang="fr-FR" sz="1100" dirty="0"/>
              <a:t>Ne pas modifier, rester impérativement en XML</a:t>
            </a:r>
            <a:endParaRPr lang="fr-FR" sz="1100" b="1" dirty="0">
              <a:solidFill>
                <a:srgbClr val="FF0000"/>
              </a:solidFill>
            </a:endParaRPr>
          </a:p>
        </p:txBody>
      </p:sp>
      <p:cxnSp>
        <p:nvCxnSpPr>
          <p:cNvPr id="41" name="Connecteur droit avec flèche 40">
            <a:extLst>
              <a:ext uri="{FF2B5EF4-FFF2-40B4-BE49-F238E27FC236}">
                <a16:creationId xmlns:a16="http://schemas.microsoft.com/office/drawing/2014/main" id="{06AB19EE-AE4F-4B42-8A1A-26D6071983B0}"/>
              </a:ext>
            </a:extLst>
          </p:cNvPr>
          <p:cNvCxnSpPr>
            <a:cxnSpLocks/>
          </p:cNvCxnSpPr>
          <p:nvPr/>
        </p:nvCxnSpPr>
        <p:spPr>
          <a:xfrm flipH="1" flipV="1">
            <a:off x="2617690" y="5700863"/>
            <a:ext cx="980235" cy="171075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ZoneTexte 41">
            <a:extLst>
              <a:ext uri="{FF2B5EF4-FFF2-40B4-BE49-F238E27FC236}">
                <a16:creationId xmlns:a16="http://schemas.microsoft.com/office/drawing/2014/main" id="{9E979F2C-9B0E-49A7-9B3E-FAD7C581A131}"/>
              </a:ext>
            </a:extLst>
          </p:cNvPr>
          <p:cNvSpPr txBox="1"/>
          <p:nvPr/>
        </p:nvSpPr>
        <p:spPr>
          <a:xfrm>
            <a:off x="2766988" y="7528455"/>
            <a:ext cx="3926569" cy="646331"/>
          </a:xfrm>
          <a:prstGeom prst="rect">
            <a:avLst/>
          </a:prstGeom>
          <a:noFill/>
        </p:spPr>
        <p:txBody>
          <a:bodyPr wrap="square" rtlCol="0">
            <a:spAutoFit/>
          </a:bodyPr>
          <a:lstStyle/>
          <a:p>
            <a:r>
              <a:rPr lang="fr-FR" sz="1200" b="1" dirty="0">
                <a:solidFill>
                  <a:srgbClr val="FF0000"/>
                </a:solidFill>
              </a:rPr>
              <a:t>Ne jamais supprimer </a:t>
            </a:r>
            <a:r>
              <a:rPr lang="fr-FR" sz="1200" b="1" dirty="0" err="1">
                <a:solidFill>
                  <a:srgbClr val="FF0000"/>
                </a:solidFill>
              </a:rPr>
              <a:t>Device</a:t>
            </a:r>
            <a:r>
              <a:rPr lang="fr-FR" sz="1200" b="1" dirty="0">
                <a:solidFill>
                  <a:srgbClr val="FF0000"/>
                </a:solidFill>
              </a:rPr>
              <a:t> </a:t>
            </a:r>
            <a:r>
              <a:rPr lang="fr-FR" sz="1200" b="1" dirty="0" err="1">
                <a:solidFill>
                  <a:srgbClr val="FF0000"/>
                </a:solidFill>
              </a:rPr>
              <a:t>Status</a:t>
            </a:r>
            <a:r>
              <a:rPr lang="fr-FR" sz="1200" b="1" dirty="0">
                <a:solidFill>
                  <a:srgbClr val="FF0000"/>
                </a:solidFill>
              </a:rPr>
              <a:t> System</a:t>
            </a:r>
          </a:p>
          <a:p>
            <a:r>
              <a:rPr lang="fr-FR" sz="1200" dirty="0"/>
              <a:t>Rajouter derrière le même nom mis dans la case Société de l’onglet Agent .</a:t>
            </a:r>
          </a:p>
        </p:txBody>
      </p:sp>
      <p:sp>
        <p:nvSpPr>
          <p:cNvPr id="43" name="ZoneTexte 42">
            <a:extLst>
              <a:ext uri="{FF2B5EF4-FFF2-40B4-BE49-F238E27FC236}">
                <a16:creationId xmlns:a16="http://schemas.microsoft.com/office/drawing/2014/main" id="{2BD3593D-5FFE-4AD2-B79E-602C3D58A1B5}"/>
              </a:ext>
            </a:extLst>
          </p:cNvPr>
          <p:cNvSpPr txBox="1"/>
          <p:nvPr/>
        </p:nvSpPr>
        <p:spPr>
          <a:xfrm>
            <a:off x="5101216" y="5990170"/>
            <a:ext cx="1592341" cy="646331"/>
          </a:xfrm>
          <a:prstGeom prst="rect">
            <a:avLst/>
          </a:prstGeom>
          <a:noFill/>
        </p:spPr>
        <p:txBody>
          <a:bodyPr wrap="square" rtlCol="0">
            <a:spAutoFit/>
          </a:bodyPr>
          <a:lstStyle/>
          <a:p>
            <a:r>
              <a:rPr lang="fr-FR" sz="1200" dirty="0"/>
              <a:t>Même nom mis dans la case Société de l’onglet Agent.</a:t>
            </a:r>
          </a:p>
        </p:txBody>
      </p:sp>
      <p:cxnSp>
        <p:nvCxnSpPr>
          <p:cNvPr id="44" name="Connecteur droit avec flèche 43">
            <a:extLst>
              <a:ext uri="{FF2B5EF4-FFF2-40B4-BE49-F238E27FC236}">
                <a16:creationId xmlns:a16="http://schemas.microsoft.com/office/drawing/2014/main" id="{713639BF-6EBB-4AC3-BA4A-F03893925817}"/>
              </a:ext>
            </a:extLst>
          </p:cNvPr>
          <p:cNvCxnSpPr>
            <a:cxnSpLocks/>
            <a:stCxn id="43" idx="1"/>
          </p:cNvCxnSpPr>
          <p:nvPr/>
        </p:nvCxnSpPr>
        <p:spPr>
          <a:xfrm flipH="1" flipV="1">
            <a:off x="3945162" y="5436930"/>
            <a:ext cx="1156054" cy="876406"/>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7EDBD44B-0B40-4CF3-ACCD-98019031052B}"/>
              </a:ext>
            </a:extLst>
          </p:cNvPr>
          <p:cNvCxnSpPr>
            <a:cxnSpLocks/>
          </p:cNvCxnSpPr>
          <p:nvPr/>
        </p:nvCxnSpPr>
        <p:spPr>
          <a:xfrm flipV="1">
            <a:off x="860904" y="5879771"/>
            <a:ext cx="639797" cy="178857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ZoneTexte 45">
            <a:extLst>
              <a:ext uri="{FF2B5EF4-FFF2-40B4-BE49-F238E27FC236}">
                <a16:creationId xmlns:a16="http://schemas.microsoft.com/office/drawing/2014/main" id="{297038F5-AEDE-46C4-8234-BCBF0B6D7D3B}"/>
              </a:ext>
            </a:extLst>
          </p:cNvPr>
          <p:cNvSpPr txBox="1"/>
          <p:nvPr/>
        </p:nvSpPr>
        <p:spPr>
          <a:xfrm>
            <a:off x="116634" y="7668344"/>
            <a:ext cx="2427743" cy="461665"/>
          </a:xfrm>
          <a:prstGeom prst="rect">
            <a:avLst/>
          </a:prstGeom>
          <a:noFill/>
        </p:spPr>
        <p:txBody>
          <a:bodyPr wrap="square" rtlCol="0">
            <a:spAutoFit/>
          </a:bodyPr>
          <a:lstStyle/>
          <a:p>
            <a:r>
              <a:rPr lang="fr-FR" sz="1200" b="1" dirty="0">
                <a:solidFill>
                  <a:srgbClr val="FF0000"/>
                </a:solidFill>
              </a:rPr>
              <a:t>DECOCHER LA CASE pour avoir accès aux paramètres SMTP</a:t>
            </a:r>
            <a:endParaRPr lang="fr-FR" sz="1200" dirty="0"/>
          </a:p>
        </p:txBody>
      </p:sp>
      <p:sp>
        <p:nvSpPr>
          <p:cNvPr id="7" name="ZoneTexte 6">
            <a:extLst>
              <a:ext uri="{FF2B5EF4-FFF2-40B4-BE49-F238E27FC236}">
                <a16:creationId xmlns:a16="http://schemas.microsoft.com/office/drawing/2014/main" id="{DD31B54D-D38F-4895-8A1E-6033ECB2ED00}"/>
              </a:ext>
            </a:extLst>
          </p:cNvPr>
          <p:cNvSpPr txBox="1"/>
          <p:nvPr/>
        </p:nvSpPr>
        <p:spPr>
          <a:xfrm>
            <a:off x="140071" y="8235729"/>
            <a:ext cx="6452819" cy="954107"/>
          </a:xfrm>
          <a:prstGeom prst="rect">
            <a:avLst/>
          </a:prstGeom>
          <a:noFill/>
        </p:spPr>
        <p:txBody>
          <a:bodyPr wrap="square" rtlCol="0">
            <a:spAutoFit/>
          </a:bodyPr>
          <a:lstStyle/>
          <a:p>
            <a:r>
              <a:rPr lang="fr-FR" sz="1400" dirty="0">
                <a:highlight>
                  <a:srgbClr val="FFFF00"/>
                </a:highlight>
              </a:rPr>
              <a:t>Si vous passez en SMTP, il faudra à la fin de la configuration aller sur l’onglet AGENT et décocher aussi la case HTTP avant d’enregistrer.</a:t>
            </a:r>
          </a:p>
          <a:p>
            <a:r>
              <a:rPr lang="fr-FR" sz="1400" dirty="0">
                <a:highlight>
                  <a:srgbClr val="FFFF00"/>
                </a:highlight>
              </a:rPr>
              <a:t>Après l’enregistrement , rouvrir la configuration et vérifier si les paramètres SMTP sont les mêmes dans AGENT et NOTIFIER.</a:t>
            </a:r>
          </a:p>
        </p:txBody>
      </p:sp>
    </p:spTree>
    <p:extLst>
      <p:ext uri="{BB962C8B-B14F-4D97-AF65-F5344CB8AC3E}">
        <p14:creationId xmlns:p14="http://schemas.microsoft.com/office/powerpoint/2010/main" val="1413773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2.8 - </a:t>
            </a:r>
            <a:r>
              <a:rPr lang="fr-FR" b="1" dirty="0">
                <a:solidFill>
                  <a:srgbClr val="00B050"/>
                </a:solidFill>
              </a:rPr>
              <a:t>Onglet Services - Planning</a:t>
            </a:r>
            <a:endParaRPr lang="fr-FR" b="1" dirty="0">
              <a:solidFill>
                <a:srgbClr val="10218B"/>
              </a:solidFill>
            </a:endParaRP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506" name="Picture 2" descr="Capture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150" y="1691684"/>
            <a:ext cx="4319588" cy="5319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 name="Text Box 3"/>
          <p:cNvSpPr txBox="1">
            <a:spLocks noChangeArrowheads="1"/>
          </p:cNvSpPr>
          <p:nvPr/>
        </p:nvSpPr>
        <p:spPr bwMode="auto">
          <a:xfrm>
            <a:off x="5118103" y="6571657"/>
            <a:ext cx="1527175" cy="577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1" i="0" u="none" strike="noStrike" cap="none" normalizeH="0" baseline="0" dirty="0">
                <a:ln>
                  <a:noFill/>
                </a:ln>
                <a:solidFill>
                  <a:srgbClr val="00B050"/>
                </a:solidFill>
                <a:effectLst/>
                <a:latin typeface="Arial" pitchFamily="34" charset="0"/>
                <a:cs typeface="Arial" pitchFamily="34" charset="0"/>
              </a:rPr>
              <a:t>ENREGISTREZ MAINTENANT LA CONFIGURATION</a:t>
            </a:r>
            <a:endParaRPr kumimoji="0" lang="fr-FR"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3" name="Text Box 4"/>
          <p:cNvSpPr txBox="1">
            <a:spLocks noChangeArrowheads="1"/>
          </p:cNvSpPr>
          <p:nvPr/>
        </p:nvSpPr>
        <p:spPr bwMode="auto">
          <a:xfrm>
            <a:off x="5192714" y="3628434"/>
            <a:ext cx="161925" cy="138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sp>
        <p:nvSpPr>
          <p:cNvPr id="4" name="Text Box 5"/>
          <p:cNvSpPr txBox="1">
            <a:spLocks noChangeArrowheads="1"/>
          </p:cNvSpPr>
          <p:nvPr/>
        </p:nvSpPr>
        <p:spPr bwMode="auto">
          <a:xfrm>
            <a:off x="5064125" y="3677645"/>
            <a:ext cx="1800225"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000000"/>
                </a:solidFill>
                <a:effectLst/>
                <a:latin typeface="Arial" pitchFamily="34" charset="0"/>
                <a:cs typeface="Arial" pitchFamily="34" charset="0"/>
              </a:rPr>
              <a:t>Sélectionnez « Toutes les semaines le »</a:t>
            </a:r>
            <a:endParaRPr kumimoji="0" lang="fr-FR" altLang="fr-FR" sz="1800" b="0" i="0" u="none" strike="noStrike" cap="none" normalizeH="0" baseline="0" dirty="0">
              <a:ln>
                <a:noFill/>
              </a:ln>
              <a:solidFill>
                <a:schemeClr val="tx1"/>
              </a:solidFill>
              <a:effectLst/>
              <a:latin typeface="Arial" pitchFamily="34" charset="0"/>
              <a:cs typeface="Arial" pitchFamily="34" charset="0"/>
            </a:endParaRPr>
          </a:p>
        </p:txBody>
      </p:sp>
      <p:cxnSp>
        <p:nvCxnSpPr>
          <p:cNvPr id="21510" name="AutoShape 6"/>
          <p:cNvCxnSpPr>
            <a:cxnSpLocks noChangeShapeType="1"/>
          </p:cNvCxnSpPr>
          <p:nvPr/>
        </p:nvCxnSpPr>
        <p:spPr bwMode="auto">
          <a:xfrm flipH="1">
            <a:off x="1806578" y="3776071"/>
            <a:ext cx="3243263" cy="742951"/>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5" name="Text Box 7"/>
          <p:cNvSpPr txBox="1">
            <a:spLocks noChangeArrowheads="1"/>
          </p:cNvSpPr>
          <p:nvPr/>
        </p:nvSpPr>
        <p:spPr bwMode="auto">
          <a:xfrm>
            <a:off x="5086351" y="4312646"/>
            <a:ext cx="1747838"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a:ln>
                  <a:noFill/>
                </a:ln>
                <a:solidFill>
                  <a:srgbClr val="000000"/>
                </a:solidFill>
                <a:effectLst/>
                <a:latin typeface="Arial" pitchFamily="34" charset="0"/>
                <a:cs typeface="Arial" pitchFamily="34" charset="0"/>
              </a:rPr>
              <a:t>Sélectionnez tous les jours de la semaine et l’heure de collecte</a:t>
            </a:r>
            <a:endParaRPr kumimoji="0" lang="fr-FR" altLang="fr-FR" sz="1800" b="0" i="0" u="none" strike="noStrike" cap="none" normalizeH="0" baseline="0">
              <a:ln>
                <a:noFill/>
              </a:ln>
              <a:solidFill>
                <a:schemeClr val="tx1"/>
              </a:solidFill>
              <a:effectLst/>
              <a:latin typeface="Arial" pitchFamily="34" charset="0"/>
              <a:cs typeface="Arial" pitchFamily="34" charset="0"/>
            </a:endParaRPr>
          </a:p>
        </p:txBody>
      </p:sp>
      <p:cxnSp>
        <p:nvCxnSpPr>
          <p:cNvPr id="21512" name="AutoShape 8"/>
          <p:cNvCxnSpPr>
            <a:cxnSpLocks noChangeShapeType="1"/>
          </p:cNvCxnSpPr>
          <p:nvPr/>
        </p:nvCxnSpPr>
        <p:spPr bwMode="auto">
          <a:xfrm flipH="1" flipV="1">
            <a:off x="3965576" y="4561880"/>
            <a:ext cx="1000125" cy="152400"/>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1513" name="AutoShape 9"/>
          <p:cNvCxnSpPr>
            <a:cxnSpLocks noChangeShapeType="1"/>
          </p:cNvCxnSpPr>
          <p:nvPr/>
        </p:nvCxnSpPr>
        <p:spPr bwMode="auto">
          <a:xfrm flipH="1">
            <a:off x="2813051" y="4728568"/>
            <a:ext cx="2124075" cy="300037"/>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23" name="Rectangle 2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560538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Box 2"/>
          <p:cNvSpPr txBox="1">
            <a:spLocks noChangeArrowheads="1"/>
          </p:cNvSpPr>
          <p:nvPr/>
        </p:nvSpPr>
        <p:spPr bwMode="auto">
          <a:xfrm>
            <a:off x="188642" y="1619675"/>
            <a:ext cx="6448425" cy="4076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altLang="fr-FR" sz="1200" b="1" i="0" u="sng" strike="noStrike" cap="none" normalizeH="0" baseline="0" dirty="0">
                <a:ln>
                  <a:noFill/>
                </a:ln>
                <a:solidFill>
                  <a:srgbClr val="000000"/>
                </a:solidFill>
                <a:effectLst/>
                <a:latin typeface="Calibri (Corps)"/>
                <a:cs typeface="Arial" pitchFamily="34" charset="0"/>
              </a:rPr>
              <a:t>Explication</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000000"/>
                </a:solidFill>
                <a:effectLst/>
                <a:latin typeface="Calibri (Corps)"/>
                <a:cs typeface="Arial" pitchFamily="34" charset="0"/>
              </a:rPr>
              <a:t>Si vous installez </a:t>
            </a:r>
            <a:r>
              <a:rPr kumimoji="0" lang="fr-FR" altLang="fr-FR" sz="1200" b="0" i="0" u="none" strike="noStrike" cap="none" normalizeH="0" baseline="0" dirty="0" err="1">
                <a:ln>
                  <a:noFill/>
                </a:ln>
                <a:solidFill>
                  <a:srgbClr val="000000"/>
                </a:solidFill>
                <a:effectLst/>
                <a:latin typeface="Calibri (Corps)"/>
                <a:cs typeface="Arial" pitchFamily="34" charset="0"/>
              </a:rPr>
              <a:t>DSAgent</a:t>
            </a:r>
            <a:r>
              <a:rPr kumimoji="0" lang="fr-FR" altLang="fr-FR" sz="1200" b="0" i="0" u="none" strike="noStrike" cap="none" normalizeH="0" baseline="0" dirty="0">
                <a:ln>
                  <a:noFill/>
                </a:ln>
                <a:solidFill>
                  <a:srgbClr val="000000"/>
                </a:solidFill>
                <a:effectLst/>
                <a:latin typeface="Calibri (Corps)"/>
                <a:cs typeface="Arial" pitchFamily="34" charset="0"/>
              </a:rPr>
              <a:t> sur un poste client au lieu d’un serveur, assurez-vous que le poste client choisi soit celui qui est allumé en permanence.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000000"/>
                </a:solidFill>
                <a:effectLst/>
                <a:latin typeface="Calibri (Corps)"/>
                <a:cs typeface="Arial" pitchFamily="34" charset="0"/>
              </a:rPr>
              <a:t>Assurez vous aussi que la plage horaire pour le déclenchement de la collecte corresponde à une plage dans laquelle les imprimantes sont allumées et </a:t>
            </a:r>
            <a:r>
              <a:rPr kumimoji="0" lang="fr-FR" altLang="fr-FR" sz="1200" b="0" i="0" u="none" strike="noStrike" cap="none" normalizeH="0" baseline="0" dirty="0" err="1">
                <a:ln>
                  <a:noFill/>
                </a:ln>
                <a:solidFill>
                  <a:srgbClr val="000000"/>
                </a:solidFill>
                <a:effectLst/>
                <a:latin typeface="Calibri (Corps)"/>
                <a:cs typeface="Arial" pitchFamily="34" charset="0"/>
              </a:rPr>
              <a:t>DSAgent</a:t>
            </a:r>
            <a:r>
              <a:rPr kumimoji="0" lang="fr-FR" altLang="fr-FR" sz="1200" b="0" i="0" u="none" strike="noStrike" cap="none" normalizeH="0" baseline="0" dirty="0">
                <a:ln>
                  <a:noFill/>
                </a:ln>
                <a:solidFill>
                  <a:srgbClr val="000000"/>
                </a:solidFill>
                <a:effectLst/>
                <a:latin typeface="Calibri (Corps)"/>
                <a:cs typeface="Arial" pitchFamily="34" charset="0"/>
              </a:rPr>
              <a:t> actif.</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fr-FR" altLang="fr-FR" sz="1200" dirty="0">
              <a:solidFill>
                <a:srgbClr val="000000"/>
              </a:solidFill>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fr-FR" altLang="fr-FR" sz="1200" dirty="0">
              <a:solidFill>
                <a:srgbClr val="000000"/>
              </a:solidFill>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fr-FR" altLang="fr-FR" sz="1200" dirty="0">
              <a:solidFill>
                <a:srgbClr val="000000"/>
              </a:solidFill>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fr-FR" altLang="fr-FR" sz="1200" dirty="0">
              <a:solidFill>
                <a:srgbClr val="000000"/>
              </a:solidFill>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fr-FR" altLang="fr-FR" sz="1200" dirty="0">
              <a:solidFill>
                <a:srgbClr val="000000"/>
              </a:solidFill>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fr-FR" altLang="fr-FR" sz="1200" dirty="0">
              <a:solidFill>
                <a:srgbClr val="000000"/>
              </a:solidFill>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lvl="0" fontAlgn="base">
              <a:spcBef>
                <a:spcPct val="0"/>
              </a:spcBef>
              <a:spcAft>
                <a:spcPct val="0"/>
              </a:spcAft>
            </a:pPr>
            <a:r>
              <a:rPr kumimoji="0" lang="fr-FR" altLang="fr-FR" sz="1200" b="0" i="0" u="none" strike="noStrike" cap="none" normalizeH="0" baseline="0" dirty="0">
                <a:ln>
                  <a:noFill/>
                </a:ln>
                <a:solidFill>
                  <a:srgbClr val="000000"/>
                </a:solidFill>
                <a:effectLst/>
                <a:latin typeface="Arial" pitchFamily="34" charset="0"/>
                <a:cs typeface="Arial" pitchFamily="34" charset="0"/>
              </a:rPr>
              <a:t>Si, lors de l’enregistrement, ce message apparaît</a:t>
            </a:r>
            <a:r>
              <a:rPr lang="fr-FR" altLang="fr-FR" sz="1200" dirty="0">
                <a:solidFill>
                  <a:srgbClr val="000000"/>
                </a:solidFill>
                <a:latin typeface="Arial" pitchFamily="34" charset="0"/>
                <a:cs typeface="Arial" pitchFamily="34" charset="0"/>
              </a:rPr>
              <a:t> : cliquez</a:t>
            </a:r>
            <a:r>
              <a:rPr kumimoji="0" lang="fr-FR" altLang="fr-FR" sz="1200" b="0" i="0" u="none" strike="noStrike" cap="none" normalizeH="0" baseline="0" dirty="0">
                <a:ln>
                  <a:noFill/>
                </a:ln>
                <a:solidFill>
                  <a:srgbClr val="000000"/>
                </a:solidFill>
                <a:effectLst/>
                <a:latin typeface="Arial" pitchFamily="34" charset="0"/>
                <a:cs typeface="Arial" pitchFamily="34" charset="0"/>
              </a:rPr>
              <a:t> simplement sur OK</a:t>
            </a:r>
          </a:p>
          <a:p>
            <a:pPr lvl="0" fontAlgn="base">
              <a:spcBef>
                <a:spcPct val="0"/>
              </a:spcBef>
              <a:spcAft>
                <a:spcPct val="0"/>
              </a:spcAft>
            </a:pPr>
            <a:endParaRPr kumimoji="0" lang="fr-FR" altLang="fr-FR" sz="1200" b="0" i="0" u="none" strike="noStrike" cap="none" normalizeH="0" baseline="0" dirty="0">
              <a:ln>
                <a:noFill/>
              </a:ln>
              <a:solidFill>
                <a:srgbClr val="000000"/>
              </a:solidFill>
              <a:effectLst/>
              <a:latin typeface="Arial" pitchFamily="34" charset="0"/>
              <a:cs typeface="Arial" pitchFamily="34" charset="0"/>
            </a:endParaRPr>
          </a:p>
          <a:p>
            <a:pPr lvl="0" fontAlgn="base">
              <a:spcBef>
                <a:spcPct val="0"/>
              </a:spcBef>
              <a:spcAft>
                <a:spcPct val="0"/>
              </a:spcAft>
            </a:pPr>
            <a:r>
              <a:rPr kumimoji="0" lang="fr-FR" altLang="fr-FR" sz="1200" b="0" i="0" u="none" strike="noStrike" cap="none" normalizeH="0" baseline="0" dirty="0">
                <a:ln>
                  <a:noFill/>
                </a:ln>
                <a:solidFill>
                  <a:srgbClr val="000000"/>
                </a:solidFill>
                <a:effectLst/>
                <a:latin typeface="Arial" pitchFamily="34" charset="0"/>
                <a:cs typeface="Arial" pitchFamily="34" charset="0"/>
              </a:rPr>
              <a:t>Après ce message,  la partie SMTP dans l’onglet AGENT sera remplie automatiquement.</a:t>
            </a:r>
          </a:p>
          <a:p>
            <a:pPr lvl="0" fontAlgn="base">
              <a:spcBef>
                <a:spcPct val="0"/>
              </a:spcBef>
              <a:spcAft>
                <a:spcPct val="0"/>
              </a:spcAft>
            </a:pPr>
            <a:endParaRPr kumimoji="0" lang="fr-FR" altLang="fr-FR" sz="1000" b="0" i="0" u="none" strike="noStrike" cap="none" normalizeH="0" baseline="0" dirty="0">
              <a:ln>
                <a:noFill/>
              </a:ln>
              <a:solidFill>
                <a:srgbClr val="000000"/>
              </a:solidFill>
              <a:effectLst/>
              <a:latin typeface="Calibri" pitchFamily="34" charset="0"/>
              <a:cs typeface="Arial" pitchFamily="34" charset="0"/>
            </a:endParaRPr>
          </a:p>
          <a:p>
            <a:pPr lvl="0" fontAlgn="base">
              <a:spcBef>
                <a:spcPct val="0"/>
              </a:spcBef>
              <a:spcAft>
                <a:spcPct val="0"/>
              </a:spcAft>
            </a:pPr>
            <a:endParaRPr kumimoji="0" lang="fr-FR" altLang="fr-FR" sz="1000" b="0" i="0" u="none" strike="noStrike" cap="none" normalizeH="0" baseline="0" dirty="0">
              <a:ln>
                <a:noFill/>
              </a:ln>
              <a:solidFill>
                <a:srgbClr val="000000"/>
              </a:solidFill>
              <a:effectLst/>
              <a:latin typeface="Calibri" pitchFamily="34" charset="0"/>
              <a:cs typeface="Arial" pitchFamily="34" charset="0"/>
            </a:endParaRPr>
          </a:p>
          <a:p>
            <a:pPr lvl="0" fontAlgn="base">
              <a:spcBef>
                <a:spcPct val="0"/>
              </a:spcBef>
              <a:spcAft>
                <a:spcPct val="0"/>
              </a:spcAft>
            </a:pPr>
            <a:endParaRPr lang="fr-FR" altLang="fr-FR" dirty="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1" u="none" strike="noStrike" cap="none" normalizeH="0" baseline="0" dirty="0">
              <a:ln>
                <a:noFill/>
              </a:ln>
              <a:solidFill>
                <a:srgbClr val="000000"/>
              </a:solidFill>
              <a:effectLst/>
              <a:latin typeface="Calibri (Corp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chemeClr val="tx1"/>
              </a:solidFill>
              <a:effectLst/>
              <a:latin typeface="Calibri (Corps)"/>
              <a:cs typeface="Arial" pitchFamily="34" charset="0"/>
            </a:endParaRPr>
          </a:p>
        </p:txBody>
      </p:sp>
      <p:pic>
        <p:nvPicPr>
          <p:cNvPr id="22531" name="Picture 3" descr="Capture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21547" y="3491880"/>
            <a:ext cx="3798887" cy="148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14" name="Rectangle 13"/>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560538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6632" y="1608925"/>
            <a:ext cx="6552728" cy="3585597"/>
          </a:xfrm>
          <a:prstGeom prst="rect">
            <a:avLst/>
          </a:prstGeom>
        </p:spPr>
        <p:txBody>
          <a:bodyPr wrap="square">
            <a:spAutoFit/>
          </a:bodyPr>
          <a:lstStyle/>
          <a:p>
            <a:r>
              <a:rPr lang="fr-FR" sz="1200" dirty="0"/>
              <a:t>Après avoir enregistré la configuration, l’icone sur la barre des taches devient bleue.</a:t>
            </a:r>
          </a:p>
          <a:p>
            <a:endParaRPr lang="fr-FR" sz="1200" dirty="0"/>
          </a:p>
          <a:p>
            <a:r>
              <a:rPr lang="fr-FR" sz="1200" dirty="0"/>
              <a:t>Un clic droit sur l’icone permet de : </a:t>
            </a:r>
          </a:p>
          <a:p>
            <a:endParaRPr lang="fr-FR" sz="1200" dirty="0"/>
          </a:p>
          <a:p>
            <a:pPr marL="628650" lvl="1" indent="-171450">
              <a:buFont typeface="Wingdings" panose="05000000000000000000" pitchFamily="2" charset="2"/>
              <a:buChar char="ü"/>
            </a:pPr>
            <a:r>
              <a:rPr lang="fr-FR" sz="1200" dirty="0"/>
              <a:t>Arrêter ou Démarrer le service,</a:t>
            </a:r>
          </a:p>
          <a:p>
            <a:pPr marL="628650" lvl="1" indent="-171450">
              <a:buFont typeface="Wingdings" panose="05000000000000000000" pitchFamily="2" charset="2"/>
              <a:buChar char="ü"/>
            </a:pPr>
            <a:r>
              <a:rPr lang="fr-FR" sz="1200" dirty="0"/>
              <a:t>Entrer dans la configuration,</a:t>
            </a:r>
          </a:p>
          <a:p>
            <a:pPr marL="628650" lvl="1" indent="-171450">
              <a:buFont typeface="Wingdings" panose="05000000000000000000" pitchFamily="2" charset="2"/>
              <a:buChar char="ü"/>
            </a:pPr>
            <a:r>
              <a:rPr lang="fr-FR" sz="1200" dirty="0"/>
              <a:t>Rechercher les Mise à jour du logiciel,</a:t>
            </a:r>
          </a:p>
          <a:p>
            <a:pPr marL="628650" lvl="1" indent="-171450">
              <a:buFont typeface="Wingdings" panose="05000000000000000000" pitchFamily="2" charset="2"/>
              <a:buChar char="ü"/>
            </a:pPr>
            <a:r>
              <a:rPr lang="fr-FR" sz="1200" dirty="0"/>
              <a:t>Connaître la version du logiciel,</a:t>
            </a:r>
          </a:p>
          <a:p>
            <a:pPr marL="628650" lvl="1" indent="-171450">
              <a:buFont typeface="Wingdings" panose="05000000000000000000" pitchFamily="2" charset="2"/>
              <a:buChar char="ü"/>
            </a:pPr>
            <a:r>
              <a:rPr lang="fr-FR" sz="1200" dirty="0"/>
              <a:t>Lancer une collecte manuelle pour vérifier le fonctionnement du logiciel.</a:t>
            </a:r>
          </a:p>
          <a:p>
            <a:pPr algn="just"/>
            <a:endParaRPr lang="fr-FR" sz="1100" dirty="0"/>
          </a:p>
          <a:p>
            <a:pPr algn="just"/>
            <a:r>
              <a:rPr lang="fr-FR" sz="1200" b="1" i="1" dirty="0">
                <a:solidFill>
                  <a:srgbClr val="92D050"/>
                </a:solidFill>
                <a:latin typeface="Calibri (Corps)"/>
              </a:rPr>
              <a:t>Collecte manuelle</a:t>
            </a:r>
          </a:p>
          <a:p>
            <a:pPr algn="just"/>
            <a:endParaRPr lang="fr-FR" sz="1200" b="1" i="1" dirty="0">
              <a:solidFill>
                <a:srgbClr val="00CC00"/>
              </a:solidFill>
              <a:latin typeface="Calibri (Corps)"/>
            </a:endParaRPr>
          </a:p>
          <a:p>
            <a:pPr marL="628650" lvl="1" indent="-171450">
              <a:buFont typeface="Wingdings" panose="05000000000000000000" pitchFamily="2" charset="2"/>
              <a:buChar char="ü"/>
            </a:pPr>
            <a:r>
              <a:rPr lang="fr-FR" sz="1200" dirty="0"/>
              <a:t>Lancez une collecte manuelle,</a:t>
            </a:r>
          </a:p>
          <a:p>
            <a:pPr marL="628650" lvl="1" indent="-171450">
              <a:buFont typeface="Wingdings" panose="05000000000000000000" pitchFamily="2" charset="2"/>
              <a:buChar char="ü"/>
            </a:pPr>
            <a:r>
              <a:rPr lang="fr-FR" sz="1200" dirty="0"/>
              <a:t> La fenêtre suivante s’ouvre , </a:t>
            </a:r>
          </a:p>
          <a:p>
            <a:pPr marL="628650" lvl="1" indent="-171450">
              <a:buFont typeface="Wingdings" panose="05000000000000000000" pitchFamily="2" charset="2"/>
              <a:buChar char="ü"/>
            </a:pPr>
            <a:r>
              <a:rPr lang="fr-FR" sz="1200" dirty="0"/>
              <a:t>Cliquez sur « AJOUTER » (ne s’ouvre que pour une collecte manuelle),</a:t>
            </a:r>
          </a:p>
          <a:p>
            <a:pPr marL="628650" lvl="1" indent="-171450">
              <a:buFont typeface="Wingdings" panose="05000000000000000000" pitchFamily="2" charset="2"/>
              <a:buChar char="ü"/>
            </a:pPr>
            <a:r>
              <a:rPr lang="fr-FR" sz="1200" dirty="0"/>
              <a:t>Le logiciel lance une requête et revient à son état </a:t>
            </a:r>
            <a:r>
              <a:rPr lang="fr-FR" sz="1200" dirty="0">
                <a:latin typeface="+mj-lt"/>
              </a:rPr>
              <a:t>PR</a:t>
            </a:r>
            <a:r>
              <a:rPr lang="fr-FR" sz="1200" b="0" i="0" dirty="0">
                <a:solidFill>
                  <a:srgbClr val="444444"/>
                </a:solidFill>
                <a:effectLst/>
                <a:latin typeface="+mj-lt"/>
              </a:rPr>
              <a:t>Ê</a:t>
            </a:r>
            <a:r>
              <a:rPr lang="fr-FR" sz="1200" dirty="0">
                <a:latin typeface="+mj-lt"/>
              </a:rPr>
              <a:t>T </a:t>
            </a:r>
            <a:r>
              <a:rPr lang="fr-FR" sz="1200" dirty="0"/>
              <a:t>(icone en bleue),</a:t>
            </a:r>
          </a:p>
          <a:p>
            <a:pPr marL="628650" lvl="1" indent="-171450">
              <a:buFont typeface="Wingdings" panose="05000000000000000000" pitchFamily="2" charset="2"/>
              <a:buChar char="ü"/>
            </a:pPr>
            <a:r>
              <a:rPr lang="fr-FR" sz="1200" dirty="0"/>
              <a:t>Vous recevez par mail le fichier au format XML</a:t>
            </a:r>
          </a:p>
          <a:p>
            <a:r>
              <a:rPr lang="fr-FR" sz="1200" dirty="0"/>
              <a:t> </a:t>
            </a:r>
          </a:p>
          <a:p>
            <a:endParaRPr lang="fr-FR" sz="1200" dirty="0">
              <a:solidFill>
                <a:prstClr val="black"/>
              </a:solidFill>
              <a:latin typeface="+mj-lt"/>
            </a:endParaRPr>
          </a:p>
        </p:txBody>
      </p:sp>
      <p:pic>
        <p:nvPicPr>
          <p:cNvPr id="23554" name="Picture 2" descr="Capture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259" y="5004048"/>
            <a:ext cx="4843462" cy="336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13" name="Rectangle 1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560538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5456" y="0"/>
            <a:ext cx="6890759" cy="9154993"/>
          </a:xfrm>
          <a:prstGeom prst="rect">
            <a:avLst/>
          </a:prstGeom>
        </p:spPr>
      </p:pic>
      <p:sp>
        <p:nvSpPr>
          <p:cNvPr id="52" name="Rectangle à coins arrondis 51"/>
          <p:cNvSpPr/>
          <p:nvPr/>
        </p:nvSpPr>
        <p:spPr>
          <a:xfrm>
            <a:off x="3717032" y="1345924"/>
            <a:ext cx="2952328" cy="5832648"/>
          </a:xfrm>
          <a:prstGeom prst="roundRect">
            <a:avLst/>
          </a:prstGeom>
          <a:solidFill>
            <a:schemeClr val="tx2">
              <a:lumMod val="20000"/>
              <a:lumOff val="80000"/>
              <a:alpha val="5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à coins arrondis 3"/>
          <p:cNvSpPr/>
          <p:nvPr/>
        </p:nvSpPr>
        <p:spPr>
          <a:xfrm>
            <a:off x="-171400" y="1259632"/>
            <a:ext cx="3600400" cy="5832648"/>
          </a:xfrm>
          <a:prstGeom prst="roundRect">
            <a:avLst/>
          </a:prstGeom>
          <a:solidFill>
            <a:schemeClr val="tx2">
              <a:lumMod val="20000"/>
              <a:lumOff val="80000"/>
              <a:alpha val="5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1972" y="98217"/>
            <a:ext cx="3793026"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err="1">
                <a:solidFill>
                  <a:srgbClr val="92D050"/>
                </a:solidFill>
                <a:latin typeface="HelveticaNeueLT Com 55 Roman" panose="020B0604020202020204" pitchFamily="34" charset="0"/>
              </a:rPr>
              <a:t>Process</a:t>
            </a:r>
            <a:r>
              <a:rPr lang="fr-FR" b="1" dirty="0">
                <a:solidFill>
                  <a:srgbClr val="92D050"/>
                </a:solidFill>
                <a:latin typeface="HelveticaNeueLT Com 55 Roman" panose="020B0604020202020204" pitchFamily="34" charset="0"/>
              </a:rPr>
              <a:t> de fonctionnement de GPA</a:t>
            </a:r>
          </a:p>
        </p:txBody>
      </p:sp>
      <p:sp>
        <p:nvSpPr>
          <p:cNvPr id="27" name="ZoneTexte 4"/>
          <p:cNvSpPr txBox="1">
            <a:spLocks noChangeArrowheads="1"/>
          </p:cNvSpPr>
          <p:nvPr/>
        </p:nvSpPr>
        <p:spPr bwMode="auto">
          <a:xfrm>
            <a:off x="1955982" y="1449268"/>
            <a:ext cx="925593" cy="36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7198" tIns="58598" rIns="117198" bIns="5859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FR" sz="1600" dirty="0">
                <a:solidFill>
                  <a:srgbClr val="002060"/>
                </a:solidFill>
                <a:latin typeface="Verdana" pitchFamily="34" charset="0"/>
                <a:ea typeface="Verdana" pitchFamily="34" charset="0"/>
                <a:cs typeface="Verdana" pitchFamily="34" charset="0"/>
              </a:rPr>
              <a:t>E-mail</a:t>
            </a:r>
          </a:p>
        </p:txBody>
      </p:sp>
      <p:pic>
        <p:nvPicPr>
          <p:cNvPr id="28" name="Picture 2" descr="C:\Users\frcp3712\AppData\Local\Microsoft\Windows\Temporary Internet Files\Content.IE5\8GU2ZSF0\MC900431599[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9800" y="1991881"/>
            <a:ext cx="398684" cy="363169"/>
          </a:xfrm>
          <a:prstGeom prst="rect">
            <a:avLst/>
          </a:prstGeom>
          <a:noFill/>
          <a:extLst>
            <a:ext uri="{909E8E84-426E-40DD-AFC4-6F175D3DCCD1}">
              <a14:hiddenFill xmlns:a14="http://schemas.microsoft.com/office/drawing/2010/main">
                <a:solidFill>
                  <a:srgbClr val="FFFFFF"/>
                </a:solidFill>
              </a14:hiddenFill>
            </a:ext>
          </a:extLst>
        </p:spPr>
      </p:pic>
      <p:sp>
        <p:nvSpPr>
          <p:cNvPr id="29" name="Accolades 28"/>
          <p:cNvSpPr/>
          <p:nvPr/>
        </p:nvSpPr>
        <p:spPr>
          <a:xfrm>
            <a:off x="1796896" y="1871205"/>
            <a:ext cx="1243765" cy="652319"/>
          </a:xfrm>
          <a:prstGeom prst="bracePair">
            <a:avLst/>
          </a:prstGeom>
          <a:noFill/>
          <a:ln w="19050" cap="flat" cmpd="sng" algn="ctr">
            <a:solidFill>
              <a:srgbClr val="2D2D8A"/>
            </a:solidFill>
            <a:prstDash val="solid"/>
          </a:ln>
          <a:effectLst/>
        </p:spPr>
        <p:txBody>
          <a:bodyPr lIns="117198" tIns="58598" rIns="117198" bIns="58598" anchor="ctr"/>
          <a:lstStyle/>
          <a:p>
            <a:pPr algn="ctr" defTabSz="1171980">
              <a:defRPr/>
            </a:pPr>
            <a:endParaRPr lang="fr-FR" sz="2100" kern="0">
              <a:solidFill>
                <a:srgbClr val="002060"/>
              </a:solidFill>
              <a:latin typeface="Verdana" pitchFamily="34" charset="0"/>
              <a:ea typeface="Verdana" pitchFamily="34" charset="0"/>
              <a:cs typeface="Verdana" pitchFamily="34" charset="0"/>
            </a:endParaRPr>
          </a:p>
        </p:txBody>
      </p:sp>
      <p:sp>
        <p:nvSpPr>
          <p:cNvPr id="30" name="Forme libre 29"/>
          <p:cNvSpPr/>
          <p:nvPr/>
        </p:nvSpPr>
        <p:spPr>
          <a:xfrm>
            <a:off x="116633" y="2719443"/>
            <a:ext cx="2232248" cy="1564525"/>
          </a:xfrm>
          <a:custGeom>
            <a:avLst/>
            <a:gdLst>
              <a:gd name="connsiteX0" fmla="*/ 0 w 2239905"/>
              <a:gd name="connsiteY0" fmla="*/ 184745 h 1847453"/>
              <a:gd name="connsiteX1" fmla="*/ 184745 w 2239905"/>
              <a:gd name="connsiteY1" fmla="*/ 0 h 1847453"/>
              <a:gd name="connsiteX2" fmla="*/ 2055160 w 2239905"/>
              <a:gd name="connsiteY2" fmla="*/ 0 h 1847453"/>
              <a:gd name="connsiteX3" fmla="*/ 2239905 w 2239905"/>
              <a:gd name="connsiteY3" fmla="*/ 184745 h 1847453"/>
              <a:gd name="connsiteX4" fmla="*/ 2239905 w 2239905"/>
              <a:gd name="connsiteY4" fmla="*/ 1662708 h 1847453"/>
              <a:gd name="connsiteX5" fmla="*/ 2055160 w 2239905"/>
              <a:gd name="connsiteY5" fmla="*/ 1847453 h 1847453"/>
              <a:gd name="connsiteX6" fmla="*/ 184745 w 2239905"/>
              <a:gd name="connsiteY6" fmla="*/ 1847453 h 1847453"/>
              <a:gd name="connsiteX7" fmla="*/ 0 w 2239905"/>
              <a:gd name="connsiteY7" fmla="*/ 1662708 h 1847453"/>
              <a:gd name="connsiteX8" fmla="*/ 0 w 2239905"/>
              <a:gd name="connsiteY8" fmla="*/ 184745 h 184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9905" h="1847453">
                <a:moveTo>
                  <a:pt x="0" y="184745"/>
                </a:moveTo>
                <a:cubicBezTo>
                  <a:pt x="0" y="82713"/>
                  <a:pt x="82713" y="0"/>
                  <a:pt x="184745" y="0"/>
                </a:cubicBezTo>
                <a:lnTo>
                  <a:pt x="2055160" y="0"/>
                </a:lnTo>
                <a:cubicBezTo>
                  <a:pt x="2157192" y="0"/>
                  <a:pt x="2239905" y="82713"/>
                  <a:pt x="2239905" y="184745"/>
                </a:cubicBezTo>
                <a:lnTo>
                  <a:pt x="2239905" y="1662708"/>
                </a:lnTo>
                <a:cubicBezTo>
                  <a:pt x="2239905" y="1764740"/>
                  <a:pt x="2157192" y="1847453"/>
                  <a:pt x="2055160" y="1847453"/>
                </a:cubicBezTo>
                <a:lnTo>
                  <a:pt x="184745" y="1847453"/>
                </a:lnTo>
                <a:cubicBezTo>
                  <a:pt x="82713" y="1847453"/>
                  <a:pt x="0" y="1764740"/>
                  <a:pt x="0" y="1662708"/>
                </a:cubicBezTo>
                <a:lnTo>
                  <a:pt x="0" y="184745"/>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13194" tIns="276843" rIns="213194" bIns="720599" numCol="1" spcCol="1628" anchor="ctr" anchorCtr="1">
            <a:noAutofit/>
          </a:bodyPr>
          <a:lstStyle/>
          <a:p>
            <a:pPr marL="0" lvl="1" algn="ctr" defTabSz="1823080">
              <a:lnSpc>
                <a:spcPct val="90000"/>
              </a:lnSpc>
              <a:spcAft>
                <a:spcPct val="15000"/>
              </a:spcAft>
            </a:pPr>
            <a:endParaRPr lang="fr-FR" sz="1400" dirty="0">
              <a:solidFill>
                <a:srgbClr val="002060"/>
              </a:solidFill>
              <a:latin typeface="Verdana" pitchFamily="34" charset="0"/>
              <a:ea typeface="Verdana" pitchFamily="34" charset="0"/>
              <a:cs typeface="Verdana" pitchFamily="34" charset="0"/>
            </a:endParaRPr>
          </a:p>
          <a:p>
            <a:pPr marL="0" lvl="1" algn="ctr" defTabSz="1823080">
              <a:lnSpc>
                <a:spcPct val="90000"/>
              </a:lnSpc>
              <a:spcAft>
                <a:spcPct val="15000"/>
              </a:spcAft>
            </a:pPr>
            <a:r>
              <a:rPr lang="fr-FR" sz="1400" dirty="0" err="1">
                <a:solidFill>
                  <a:srgbClr val="002060"/>
                </a:solidFill>
                <a:latin typeface="Verdana" pitchFamily="34" charset="0"/>
                <a:ea typeface="Verdana" pitchFamily="34" charset="0"/>
                <a:cs typeface="Verdana" pitchFamily="34" charset="0"/>
              </a:rPr>
              <a:t>DSAgent</a:t>
            </a:r>
            <a:endParaRPr lang="fr-FR" sz="1400" dirty="0">
              <a:solidFill>
                <a:srgbClr val="002060"/>
              </a:solidFill>
              <a:latin typeface="Verdana" pitchFamily="34" charset="0"/>
              <a:ea typeface="Verdana" pitchFamily="34" charset="0"/>
              <a:cs typeface="Verdana" pitchFamily="34" charset="0"/>
            </a:endParaRPr>
          </a:p>
          <a:p>
            <a:pPr marL="0" lvl="1" algn="ctr" defTabSz="1823080">
              <a:lnSpc>
                <a:spcPct val="90000"/>
              </a:lnSpc>
              <a:spcAft>
                <a:spcPct val="15000"/>
              </a:spcAft>
            </a:pPr>
            <a:r>
              <a:rPr lang="fr-FR" sz="1400" dirty="0">
                <a:solidFill>
                  <a:srgbClr val="002060"/>
                </a:solidFill>
                <a:latin typeface="Verdana" pitchFamily="34" charset="0"/>
                <a:ea typeface="Verdana" pitchFamily="34" charset="0"/>
                <a:cs typeface="Verdana" pitchFamily="34" charset="0"/>
              </a:rPr>
              <a:t>Logiciel de collecte</a:t>
            </a:r>
          </a:p>
          <a:p>
            <a:pPr marL="0" lvl="1" algn="ctr" defTabSz="1823080">
              <a:lnSpc>
                <a:spcPct val="90000"/>
              </a:lnSpc>
              <a:spcAft>
                <a:spcPct val="15000"/>
              </a:spcAft>
            </a:pPr>
            <a:r>
              <a:rPr lang="fr-FR" sz="1200" dirty="0">
                <a:solidFill>
                  <a:srgbClr val="FF0000"/>
                </a:solidFill>
                <a:latin typeface="Verdana" pitchFamily="34" charset="0"/>
                <a:ea typeface="Verdana" pitchFamily="34" charset="0"/>
                <a:cs typeface="Verdana" pitchFamily="34" charset="0"/>
              </a:rPr>
              <a:t>Remontée des imprimantes EPSON connectées en réseau uniquement</a:t>
            </a:r>
            <a:endParaRPr lang="en-GB" sz="1200" dirty="0">
              <a:solidFill>
                <a:srgbClr val="FF0000"/>
              </a:solidFill>
              <a:latin typeface="Verdana" pitchFamily="34" charset="0"/>
              <a:ea typeface="Verdana" pitchFamily="34" charset="0"/>
              <a:cs typeface="Verdana" pitchFamily="34" charset="0"/>
            </a:endParaRPr>
          </a:p>
        </p:txBody>
      </p:sp>
      <p:sp>
        <p:nvSpPr>
          <p:cNvPr id="31" name="Virage 30"/>
          <p:cNvSpPr/>
          <p:nvPr/>
        </p:nvSpPr>
        <p:spPr>
          <a:xfrm>
            <a:off x="652519" y="2068086"/>
            <a:ext cx="900642" cy="372892"/>
          </a:xfrm>
          <a:prstGeom prst="bentArrow">
            <a:avLst>
              <a:gd name="adj1" fmla="val 25000"/>
              <a:gd name="adj2" fmla="val 25000"/>
              <a:gd name="adj3" fmla="val 25000"/>
              <a:gd name="adj4" fmla="val 8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117198" tIns="58598" rIns="117198" bIns="58598" anchor="ctr"/>
          <a:lstStyle/>
          <a:p>
            <a:pPr algn="ctr">
              <a:defRPr/>
            </a:pPr>
            <a:endParaRPr lang="fr-FR" sz="2100">
              <a:solidFill>
                <a:srgbClr val="002060"/>
              </a:solidFill>
              <a:latin typeface="Verdana" pitchFamily="34" charset="0"/>
              <a:ea typeface="Verdana" pitchFamily="34" charset="0"/>
              <a:cs typeface="Verdana" pitchFamily="34" charset="0"/>
            </a:endParaRPr>
          </a:p>
        </p:txBody>
      </p:sp>
      <p:sp>
        <p:nvSpPr>
          <p:cNvPr id="32" name="Accolade ouvrante 31"/>
          <p:cNvSpPr/>
          <p:nvPr/>
        </p:nvSpPr>
        <p:spPr>
          <a:xfrm rot="5400000" flipV="1">
            <a:off x="1014495" y="3669663"/>
            <a:ext cx="518304" cy="1862433"/>
          </a:xfrm>
          <a:prstGeom prst="leftBrace">
            <a:avLst>
              <a:gd name="adj1" fmla="val 44047"/>
              <a:gd name="adj2" fmla="val 50476"/>
            </a:avLst>
          </a:prstGeom>
          <a:ln w="19050">
            <a:solidFill>
              <a:srgbClr val="FF6600"/>
            </a:solidFill>
          </a:ln>
        </p:spPr>
        <p:style>
          <a:lnRef idx="1">
            <a:schemeClr val="accent1"/>
          </a:lnRef>
          <a:fillRef idx="0">
            <a:schemeClr val="accent1"/>
          </a:fillRef>
          <a:effectRef idx="0">
            <a:schemeClr val="accent1"/>
          </a:effectRef>
          <a:fontRef idx="minor">
            <a:schemeClr val="tx1"/>
          </a:fontRef>
        </p:style>
        <p:txBody>
          <a:bodyPr lIns="117198" tIns="58598" rIns="117198" bIns="58598" anchor="ctr"/>
          <a:lstStyle/>
          <a:p>
            <a:pPr algn="ctr"/>
            <a:endParaRPr lang="fr-FR" sz="2100">
              <a:solidFill>
                <a:srgbClr val="002060"/>
              </a:solidFill>
              <a:latin typeface="Verdana" pitchFamily="34" charset="0"/>
              <a:ea typeface="Verdana" pitchFamily="34" charset="0"/>
              <a:cs typeface="Verdana" pitchFamily="34" charset="0"/>
            </a:endParaRPr>
          </a:p>
        </p:txBody>
      </p:sp>
      <p:pic>
        <p:nvPicPr>
          <p:cNvPr id="38" name="Picture 69" descr="Epson-AcuLaser-CX37DTNF-Picture-8"/>
          <p:cNvPicPr>
            <a:picLocks noChangeAspect="1" noChangeArrowheads="1"/>
          </p:cNvPicPr>
          <p:nvPr/>
        </p:nvPicPr>
        <p:blipFill>
          <a:blip r:embed="rId5" cstate="print">
            <a:extLst>
              <a:ext uri="{28A0092B-C50C-407E-A947-70E740481C1C}">
                <a14:useLocalDpi xmlns:a14="http://schemas.microsoft.com/office/drawing/2010/main" val="0"/>
              </a:ext>
            </a:extLst>
          </a:blip>
          <a:srcRect l="28650" r="28334" b="18842"/>
          <a:stretch>
            <a:fillRect/>
          </a:stretch>
        </p:blipFill>
        <p:spPr bwMode="auto">
          <a:xfrm>
            <a:off x="1695056" y="4860032"/>
            <a:ext cx="509808" cy="649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 38"/>
          <p:cNvPicPr>
            <a:picLocks noChangeAspect="1"/>
          </p:cNvPicPr>
          <p:nvPr/>
        </p:nvPicPr>
        <p:blipFill rotWithShape="1">
          <a:blip r:embed="rId6" cstate="print">
            <a:extLst>
              <a:ext uri="{28A0092B-C50C-407E-A947-70E740481C1C}">
                <a14:useLocalDpi xmlns:a14="http://schemas.microsoft.com/office/drawing/2010/main" val="0"/>
              </a:ext>
            </a:extLst>
          </a:blip>
          <a:srcRect l="12236" r="15057" b="13696"/>
          <a:stretch/>
        </p:blipFill>
        <p:spPr>
          <a:xfrm>
            <a:off x="1016286" y="5079304"/>
            <a:ext cx="536875" cy="430002"/>
          </a:xfrm>
          <a:prstGeom prst="rect">
            <a:avLst/>
          </a:prstGeom>
        </p:spPr>
      </p:pic>
      <p:pic>
        <p:nvPicPr>
          <p:cNvPr id="1026" name="Picture 2" descr="https://neon.epson-europe.com/files/assets/source/w/s/o/g/wf-c57xx-series-product-image-3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0142" t="19892" r="10766" b="18969"/>
          <a:stretch/>
        </p:blipFill>
        <p:spPr bwMode="auto">
          <a:xfrm>
            <a:off x="377710" y="4952522"/>
            <a:ext cx="535195" cy="551610"/>
          </a:xfrm>
          <a:prstGeom prst="rect">
            <a:avLst/>
          </a:prstGeom>
          <a:noFill/>
          <a:extLst>
            <a:ext uri="{909E8E84-426E-40DD-AFC4-6F175D3DCCD1}">
              <a14:hiddenFill xmlns:a14="http://schemas.microsoft.com/office/drawing/2010/main">
                <a:solidFill>
                  <a:srgbClr val="FFFFFF"/>
                </a:solidFill>
              </a14:hiddenFill>
            </a:ext>
          </a:extLst>
        </p:spPr>
      </p:pic>
      <p:sp>
        <p:nvSpPr>
          <p:cNvPr id="41" name="Forme libre 40"/>
          <p:cNvSpPr/>
          <p:nvPr/>
        </p:nvSpPr>
        <p:spPr>
          <a:xfrm>
            <a:off x="3933056" y="2719443"/>
            <a:ext cx="2528697" cy="1564525"/>
          </a:xfrm>
          <a:custGeom>
            <a:avLst/>
            <a:gdLst>
              <a:gd name="connsiteX0" fmla="*/ 0 w 2512613"/>
              <a:gd name="connsiteY0" fmla="*/ 184745 h 1847453"/>
              <a:gd name="connsiteX1" fmla="*/ 184745 w 2512613"/>
              <a:gd name="connsiteY1" fmla="*/ 0 h 1847453"/>
              <a:gd name="connsiteX2" fmla="*/ 2327868 w 2512613"/>
              <a:gd name="connsiteY2" fmla="*/ 0 h 1847453"/>
              <a:gd name="connsiteX3" fmla="*/ 2512613 w 2512613"/>
              <a:gd name="connsiteY3" fmla="*/ 184745 h 1847453"/>
              <a:gd name="connsiteX4" fmla="*/ 2512613 w 2512613"/>
              <a:gd name="connsiteY4" fmla="*/ 1662708 h 1847453"/>
              <a:gd name="connsiteX5" fmla="*/ 2327868 w 2512613"/>
              <a:gd name="connsiteY5" fmla="*/ 1847453 h 1847453"/>
              <a:gd name="connsiteX6" fmla="*/ 184745 w 2512613"/>
              <a:gd name="connsiteY6" fmla="*/ 1847453 h 1847453"/>
              <a:gd name="connsiteX7" fmla="*/ 0 w 2512613"/>
              <a:gd name="connsiteY7" fmla="*/ 1662708 h 1847453"/>
              <a:gd name="connsiteX8" fmla="*/ 0 w 2512613"/>
              <a:gd name="connsiteY8" fmla="*/ 184745 h 184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613" h="1847453">
                <a:moveTo>
                  <a:pt x="0" y="184745"/>
                </a:moveTo>
                <a:cubicBezTo>
                  <a:pt x="0" y="82713"/>
                  <a:pt x="82713" y="0"/>
                  <a:pt x="184745" y="0"/>
                </a:cubicBezTo>
                <a:lnTo>
                  <a:pt x="2327868" y="0"/>
                </a:lnTo>
                <a:cubicBezTo>
                  <a:pt x="2429900" y="0"/>
                  <a:pt x="2512613" y="82713"/>
                  <a:pt x="2512613" y="184745"/>
                </a:cubicBezTo>
                <a:lnTo>
                  <a:pt x="2512613" y="1662708"/>
                </a:lnTo>
                <a:cubicBezTo>
                  <a:pt x="2512613" y="1764740"/>
                  <a:pt x="2429900" y="1847453"/>
                  <a:pt x="2327868" y="1847453"/>
                </a:cubicBezTo>
                <a:lnTo>
                  <a:pt x="184745" y="1847453"/>
                </a:lnTo>
                <a:cubicBezTo>
                  <a:pt x="82713" y="1847453"/>
                  <a:pt x="0" y="1764740"/>
                  <a:pt x="0" y="1662708"/>
                </a:cubicBezTo>
                <a:lnTo>
                  <a:pt x="0" y="184745"/>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6774" tIns="212245" rIns="213194" bIns="213194" numCol="1" spcCol="1628" anchor="ctr" anchorCtr="1">
            <a:noAutofit/>
          </a:bodyPr>
          <a:lstStyle/>
          <a:p>
            <a:pPr marL="0" lvl="1" defTabSz="1823080">
              <a:lnSpc>
                <a:spcPct val="90000"/>
              </a:lnSpc>
              <a:spcBef>
                <a:spcPct val="0"/>
              </a:spcBef>
              <a:spcAft>
                <a:spcPct val="15000"/>
              </a:spcAft>
            </a:pPr>
            <a:r>
              <a:rPr lang="fr-FR" sz="1400" dirty="0">
                <a:solidFill>
                  <a:srgbClr val="002060"/>
                </a:solidFill>
                <a:latin typeface="Verdana" pitchFamily="34" charset="0"/>
                <a:ea typeface="Verdana" pitchFamily="34" charset="0"/>
                <a:cs typeface="Verdana" pitchFamily="34" charset="0"/>
              </a:rPr>
              <a:t>GPA</a:t>
            </a:r>
          </a:p>
          <a:p>
            <a:pPr marL="285750" lvl="1" indent="-285750" defTabSz="1823080">
              <a:lnSpc>
                <a:spcPct val="90000"/>
              </a:lnSpc>
              <a:spcBef>
                <a:spcPct val="0"/>
              </a:spcBef>
              <a:spcAft>
                <a:spcPct val="15000"/>
              </a:spcAft>
              <a:buFont typeface="Arial" panose="020B0604020202020204" pitchFamily="34" charset="0"/>
              <a:buChar char="•"/>
            </a:pPr>
            <a:r>
              <a:rPr lang="fr-FR" sz="1100" dirty="0">
                <a:solidFill>
                  <a:srgbClr val="002060"/>
                </a:solidFill>
                <a:latin typeface="Verdana" pitchFamily="34" charset="0"/>
                <a:ea typeface="Verdana" pitchFamily="34" charset="0"/>
                <a:cs typeface="Verdana" pitchFamily="34" charset="0"/>
              </a:rPr>
              <a:t>Gère Le parc d'imprimantes</a:t>
            </a:r>
          </a:p>
          <a:p>
            <a:pPr marL="285750" lvl="1" indent="-285750" defTabSz="1823080">
              <a:lnSpc>
                <a:spcPct val="90000"/>
              </a:lnSpc>
              <a:spcBef>
                <a:spcPct val="0"/>
              </a:spcBef>
              <a:spcAft>
                <a:spcPct val="15000"/>
              </a:spcAft>
              <a:buFont typeface="Arial" panose="020B0604020202020204" pitchFamily="34" charset="0"/>
              <a:buChar char="•"/>
            </a:pPr>
            <a:r>
              <a:rPr lang="fr-FR" sz="1100" dirty="0">
                <a:solidFill>
                  <a:srgbClr val="002060"/>
                </a:solidFill>
                <a:latin typeface="Verdana" pitchFamily="34" charset="0"/>
                <a:ea typeface="Verdana" pitchFamily="34" charset="0"/>
                <a:cs typeface="Verdana" pitchFamily="34" charset="0"/>
              </a:rPr>
              <a:t>L'envoi des consommables</a:t>
            </a:r>
          </a:p>
          <a:p>
            <a:pPr marL="285750" lvl="1" indent="-285750" defTabSz="1823080">
              <a:lnSpc>
                <a:spcPct val="90000"/>
              </a:lnSpc>
              <a:spcBef>
                <a:spcPct val="0"/>
              </a:spcBef>
              <a:spcAft>
                <a:spcPct val="15000"/>
              </a:spcAft>
              <a:buFont typeface="Arial" panose="020B0604020202020204" pitchFamily="34" charset="0"/>
              <a:buChar char="•"/>
            </a:pPr>
            <a:r>
              <a:rPr lang="fr-FR" sz="1100" dirty="0">
                <a:solidFill>
                  <a:srgbClr val="002060"/>
                </a:solidFill>
                <a:latin typeface="Verdana" pitchFamily="34" charset="0"/>
                <a:ea typeface="Verdana" pitchFamily="34" charset="0"/>
                <a:cs typeface="Verdana" pitchFamily="34" charset="0"/>
              </a:rPr>
              <a:t>La facturation des pages</a:t>
            </a:r>
          </a:p>
          <a:p>
            <a:pPr marL="0" lvl="1" defTabSz="1823080">
              <a:lnSpc>
                <a:spcPct val="90000"/>
              </a:lnSpc>
              <a:spcBef>
                <a:spcPct val="0"/>
              </a:spcBef>
              <a:spcAft>
                <a:spcPct val="15000"/>
              </a:spcAft>
            </a:pPr>
            <a:endParaRPr lang="en-GB" kern="1200" dirty="0">
              <a:solidFill>
                <a:srgbClr val="002060"/>
              </a:solidFill>
              <a:latin typeface="Verdana" pitchFamily="34" charset="0"/>
              <a:ea typeface="Verdana" pitchFamily="34" charset="0"/>
              <a:cs typeface="Verdana" pitchFamily="34" charset="0"/>
            </a:endParaRPr>
          </a:p>
        </p:txBody>
      </p:sp>
      <p:sp>
        <p:nvSpPr>
          <p:cNvPr id="43" name="Forme libre 42"/>
          <p:cNvSpPr/>
          <p:nvPr/>
        </p:nvSpPr>
        <p:spPr>
          <a:xfrm>
            <a:off x="4478694" y="6183554"/>
            <a:ext cx="1736609" cy="762624"/>
          </a:xfrm>
          <a:custGeom>
            <a:avLst/>
            <a:gdLst>
              <a:gd name="connsiteX0" fmla="*/ 0 w 1991026"/>
              <a:gd name="connsiteY0" fmla="*/ 79177 h 791765"/>
              <a:gd name="connsiteX1" fmla="*/ 79177 w 1991026"/>
              <a:gd name="connsiteY1" fmla="*/ 0 h 791765"/>
              <a:gd name="connsiteX2" fmla="*/ 1911850 w 1991026"/>
              <a:gd name="connsiteY2" fmla="*/ 0 h 791765"/>
              <a:gd name="connsiteX3" fmla="*/ 1991027 w 1991026"/>
              <a:gd name="connsiteY3" fmla="*/ 79177 h 791765"/>
              <a:gd name="connsiteX4" fmla="*/ 1991026 w 1991026"/>
              <a:gd name="connsiteY4" fmla="*/ 712589 h 791765"/>
              <a:gd name="connsiteX5" fmla="*/ 1911849 w 1991026"/>
              <a:gd name="connsiteY5" fmla="*/ 791766 h 791765"/>
              <a:gd name="connsiteX6" fmla="*/ 79177 w 1991026"/>
              <a:gd name="connsiteY6" fmla="*/ 791765 h 791765"/>
              <a:gd name="connsiteX7" fmla="*/ 0 w 1991026"/>
              <a:gd name="connsiteY7" fmla="*/ 712588 h 791765"/>
              <a:gd name="connsiteX8" fmla="*/ 0 w 1991026"/>
              <a:gd name="connsiteY8" fmla="*/ 79177 h 791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1026" h="791765">
                <a:moveTo>
                  <a:pt x="0" y="79177"/>
                </a:moveTo>
                <a:cubicBezTo>
                  <a:pt x="0" y="35449"/>
                  <a:pt x="35449" y="0"/>
                  <a:pt x="79177" y="0"/>
                </a:cubicBezTo>
                <a:lnTo>
                  <a:pt x="1911850" y="0"/>
                </a:lnTo>
                <a:cubicBezTo>
                  <a:pt x="1955578" y="0"/>
                  <a:pt x="1991027" y="35449"/>
                  <a:pt x="1991027" y="79177"/>
                </a:cubicBezTo>
                <a:cubicBezTo>
                  <a:pt x="1991027" y="290314"/>
                  <a:pt x="1991026" y="501452"/>
                  <a:pt x="1991026" y="712589"/>
                </a:cubicBezTo>
                <a:cubicBezTo>
                  <a:pt x="1991026" y="756317"/>
                  <a:pt x="1955577" y="791766"/>
                  <a:pt x="1911849" y="791766"/>
                </a:cubicBezTo>
                <a:lnTo>
                  <a:pt x="79177" y="791765"/>
                </a:lnTo>
                <a:cubicBezTo>
                  <a:pt x="35449" y="791765"/>
                  <a:pt x="0" y="756316"/>
                  <a:pt x="0" y="712588"/>
                </a:cubicBezTo>
                <a:lnTo>
                  <a:pt x="0" y="79177"/>
                </a:lnTo>
                <a:close/>
              </a:path>
            </a:pathLst>
          </a:custGeom>
          <a:solidFill>
            <a:srgbClr val="2D2D8A">
              <a:alpha val="58000"/>
            </a:srgbClr>
          </a:solidFill>
          <a:ln w="25400" cap="flat" cmpd="sng" algn="ctr">
            <a:solidFill>
              <a:srgbClr val="FFFFFF">
                <a:hueOff val="0"/>
                <a:satOff val="0"/>
                <a:lumOff val="0"/>
                <a:alphaOff val="0"/>
              </a:srgbClr>
            </a:solidFill>
            <a:prstDash val="solid"/>
          </a:ln>
          <a:effectLst/>
        </p:spPr>
        <p:txBody>
          <a:bodyPr spcFirstLastPara="0" vert="horz" wrap="square" lIns="90762" tIns="70418" rIns="90762" bIns="70418" numCol="1" spcCol="1628" anchor="ctr" anchorCtr="0">
            <a:noAutofit/>
          </a:bodyPr>
          <a:lstStyle/>
          <a:p>
            <a:pPr algn="ctr" defTabSz="1424280">
              <a:lnSpc>
                <a:spcPct val="90000"/>
              </a:lnSpc>
              <a:spcBef>
                <a:spcPct val="0"/>
              </a:spcBef>
              <a:spcAft>
                <a:spcPct val="35000"/>
              </a:spcAft>
              <a:defRPr/>
            </a:pPr>
            <a:r>
              <a:rPr lang="fr-FR" sz="1400" b="1" dirty="0">
                <a:solidFill>
                  <a:schemeClr val="bg1"/>
                </a:solidFill>
                <a:latin typeface="Verdana" pitchFamily="34" charset="0"/>
                <a:ea typeface="Verdana" pitchFamily="34" charset="0"/>
                <a:cs typeface="Verdana" pitchFamily="34" charset="0"/>
              </a:rPr>
              <a:t>Périmètre Epson</a:t>
            </a:r>
            <a:endParaRPr lang="en-GB" sz="1400" b="1" dirty="0">
              <a:solidFill>
                <a:schemeClr val="bg1"/>
              </a:solidFill>
              <a:latin typeface="Verdana" pitchFamily="34" charset="0"/>
              <a:ea typeface="Verdana" pitchFamily="34" charset="0"/>
              <a:cs typeface="Verdana" pitchFamily="34" charset="0"/>
            </a:endParaRPr>
          </a:p>
        </p:txBody>
      </p:sp>
      <p:sp>
        <p:nvSpPr>
          <p:cNvPr id="44" name="ZoneTexte 2"/>
          <p:cNvSpPr txBox="1">
            <a:spLocks noChangeArrowheads="1"/>
          </p:cNvSpPr>
          <p:nvPr/>
        </p:nvSpPr>
        <p:spPr bwMode="auto">
          <a:xfrm>
            <a:off x="260648" y="5652120"/>
            <a:ext cx="2196177" cy="487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198" tIns="58598" rIns="117198" bIns="5859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FR" sz="1200" dirty="0">
                <a:solidFill>
                  <a:srgbClr val="002060"/>
                </a:solidFill>
                <a:latin typeface="Verdana" pitchFamily="34" charset="0"/>
                <a:ea typeface="Verdana" pitchFamily="34" charset="0"/>
                <a:cs typeface="Verdana" pitchFamily="34" charset="0"/>
              </a:rPr>
              <a:t>Collecte des compteurs</a:t>
            </a:r>
          </a:p>
          <a:p>
            <a:pPr eaLnBrk="1" hangingPunct="1"/>
            <a:r>
              <a:rPr lang="fr-FR" sz="1200" dirty="0">
                <a:solidFill>
                  <a:srgbClr val="002060"/>
                </a:solidFill>
                <a:latin typeface="Verdana" pitchFamily="34" charset="0"/>
                <a:ea typeface="Verdana" pitchFamily="34" charset="0"/>
                <a:cs typeface="Verdana" pitchFamily="34" charset="0"/>
              </a:rPr>
              <a:t> imprimantes</a:t>
            </a:r>
          </a:p>
        </p:txBody>
      </p:sp>
      <p:grpSp>
        <p:nvGrpSpPr>
          <p:cNvPr id="48" name="Groupe 47"/>
          <p:cNvGrpSpPr/>
          <p:nvPr/>
        </p:nvGrpSpPr>
        <p:grpSpPr>
          <a:xfrm>
            <a:off x="2348880" y="899592"/>
            <a:ext cx="3996870" cy="4841677"/>
            <a:chOff x="3660551" y="1018617"/>
            <a:chExt cx="3936078" cy="4034731"/>
          </a:xfrm>
        </p:grpSpPr>
        <p:sp>
          <p:nvSpPr>
            <p:cNvPr id="49" name="Forme 48"/>
            <p:cNvSpPr/>
            <p:nvPr/>
          </p:nvSpPr>
          <p:spPr>
            <a:xfrm rot="21305215" flipH="1">
              <a:off x="3660551" y="1018617"/>
              <a:ext cx="3936078" cy="4034731"/>
            </a:xfrm>
            <a:prstGeom prst="leftCircularArrow">
              <a:avLst>
                <a:gd name="adj1" fmla="val 2142"/>
                <a:gd name="adj2" fmla="val 257495"/>
                <a:gd name="adj3" fmla="val 2293640"/>
                <a:gd name="adj4" fmla="val 9285124"/>
                <a:gd name="adj5" fmla="val 2499"/>
              </a:avLst>
            </a:prstGeom>
            <a:solidFill>
              <a:srgbClr val="FF6600"/>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50" name="Titre 5"/>
            <p:cNvSpPr txBox="1">
              <a:spLocks/>
            </p:cNvSpPr>
            <p:nvPr/>
          </p:nvSpPr>
          <p:spPr>
            <a:xfrm rot="21012435">
              <a:off x="4910991" y="4020726"/>
              <a:ext cx="1896410" cy="792902"/>
            </a:xfrm>
            <a:custGeom>
              <a:avLst/>
              <a:gdLst>
                <a:gd name="connsiteX0" fmla="*/ 0 w 2362910"/>
                <a:gd name="connsiteY0" fmla="*/ 0 h 700626"/>
                <a:gd name="connsiteX1" fmla="*/ 2362910 w 2362910"/>
                <a:gd name="connsiteY1" fmla="*/ 0 h 700626"/>
                <a:gd name="connsiteX2" fmla="*/ 2362910 w 2362910"/>
                <a:gd name="connsiteY2" fmla="*/ 700626 h 700626"/>
                <a:gd name="connsiteX3" fmla="*/ 0 w 2362910"/>
                <a:gd name="connsiteY3" fmla="*/ 700626 h 700626"/>
                <a:gd name="connsiteX4" fmla="*/ 0 w 2362910"/>
                <a:gd name="connsiteY4" fmla="*/ 0 h 700626"/>
                <a:gd name="connsiteX0" fmla="*/ 494892 w 2362910"/>
                <a:gd name="connsiteY0" fmla="*/ 153529 h 700626"/>
                <a:gd name="connsiteX1" fmla="*/ 2362910 w 2362910"/>
                <a:gd name="connsiteY1" fmla="*/ 0 h 700626"/>
                <a:gd name="connsiteX2" fmla="*/ 2362910 w 2362910"/>
                <a:gd name="connsiteY2" fmla="*/ 700626 h 700626"/>
                <a:gd name="connsiteX3" fmla="*/ 0 w 2362910"/>
                <a:gd name="connsiteY3" fmla="*/ 700626 h 700626"/>
                <a:gd name="connsiteX4" fmla="*/ 494892 w 2362910"/>
                <a:gd name="connsiteY4" fmla="*/ 153529 h 700626"/>
                <a:gd name="connsiteX0" fmla="*/ 494892 w 2362910"/>
                <a:gd name="connsiteY0" fmla="*/ 153529 h 700626"/>
                <a:gd name="connsiteX1" fmla="*/ 2362910 w 2362910"/>
                <a:gd name="connsiteY1" fmla="*/ 0 h 700626"/>
                <a:gd name="connsiteX2" fmla="*/ 1974969 w 2362910"/>
                <a:gd name="connsiteY2" fmla="*/ 256234 h 700626"/>
                <a:gd name="connsiteX3" fmla="*/ 2362910 w 2362910"/>
                <a:gd name="connsiteY3" fmla="*/ 700626 h 700626"/>
                <a:gd name="connsiteX4" fmla="*/ 0 w 2362910"/>
                <a:gd name="connsiteY4" fmla="*/ 700626 h 700626"/>
                <a:gd name="connsiteX5" fmla="*/ 494892 w 2362910"/>
                <a:gd name="connsiteY5" fmla="*/ 153529 h 700626"/>
                <a:gd name="connsiteX0" fmla="*/ 494892 w 2362910"/>
                <a:gd name="connsiteY0" fmla="*/ 0 h 547097"/>
                <a:gd name="connsiteX1" fmla="*/ 1627394 w 2362910"/>
                <a:gd name="connsiteY1" fmla="*/ 57099 h 547097"/>
                <a:gd name="connsiteX2" fmla="*/ 1974969 w 2362910"/>
                <a:gd name="connsiteY2" fmla="*/ 102705 h 547097"/>
                <a:gd name="connsiteX3" fmla="*/ 2362910 w 2362910"/>
                <a:gd name="connsiteY3" fmla="*/ 547097 h 547097"/>
                <a:gd name="connsiteX4" fmla="*/ 0 w 2362910"/>
                <a:gd name="connsiteY4" fmla="*/ 547097 h 547097"/>
                <a:gd name="connsiteX5" fmla="*/ 494892 w 2362910"/>
                <a:gd name="connsiteY5" fmla="*/ 0 h 547097"/>
                <a:gd name="connsiteX0" fmla="*/ 494892 w 2362910"/>
                <a:gd name="connsiteY0" fmla="*/ 0 h 547097"/>
                <a:gd name="connsiteX1" fmla="*/ 1627394 w 2362910"/>
                <a:gd name="connsiteY1" fmla="*/ 57099 h 547097"/>
                <a:gd name="connsiteX2" fmla="*/ 1974969 w 2362910"/>
                <a:gd name="connsiteY2" fmla="*/ 102705 h 547097"/>
                <a:gd name="connsiteX3" fmla="*/ 2362910 w 2362910"/>
                <a:gd name="connsiteY3" fmla="*/ 547097 h 547097"/>
                <a:gd name="connsiteX4" fmla="*/ 0 w 2362910"/>
                <a:gd name="connsiteY4" fmla="*/ 547097 h 547097"/>
                <a:gd name="connsiteX5" fmla="*/ 494892 w 2362910"/>
                <a:gd name="connsiteY5" fmla="*/ 0 h 547097"/>
                <a:gd name="connsiteX0" fmla="*/ 494892 w 2362910"/>
                <a:gd name="connsiteY0" fmla="*/ 0 h 720125"/>
                <a:gd name="connsiteX1" fmla="*/ 1627394 w 2362910"/>
                <a:gd name="connsiteY1" fmla="*/ 57099 h 720125"/>
                <a:gd name="connsiteX2" fmla="*/ 1974969 w 2362910"/>
                <a:gd name="connsiteY2" fmla="*/ 102705 h 720125"/>
                <a:gd name="connsiteX3" fmla="*/ 2362910 w 2362910"/>
                <a:gd name="connsiteY3" fmla="*/ 547097 h 720125"/>
                <a:gd name="connsiteX4" fmla="*/ 1264843 w 2362910"/>
                <a:gd name="connsiteY4" fmla="*/ 720123 h 720125"/>
                <a:gd name="connsiteX5" fmla="*/ 0 w 2362910"/>
                <a:gd name="connsiteY5" fmla="*/ 547097 h 720125"/>
                <a:gd name="connsiteX6" fmla="*/ 494892 w 2362910"/>
                <a:gd name="connsiteY6" fmla="*/ 0 h 720125"/>
                <a:gd name="connsiteX0" fmla="*/ 418128 w 2286146"/>
                <a:gd name="connsiteY0" fmla="*/ 0 h 720125"/>
                <a:gd name="connsiteX1" fmla="*/ 1550630 w 2286146"/>
                <a:gd name="connsiteY1" fmla="*/ 57099 h 720125"/>
                <a:gd name="connsiteX2" fmla="*/ 1898205 w 2286146"/>
                <a:gd name="connsiteY2" fmla="*/ 102705 h 720125"/>
                <a:gd name="connsiteX3" fmla="*/ 2286146 w 2286146"/>
                <a:gd name="connsiteY3" fmla="*/ 547097 h 720125"/>
                <a:gd name="connsiteX4" fmla="*/ 1188079 w 2286146"/>
                <a:gd name="connsiteY4" fmla="*/ 720123 h 720125"/>
                <a:gd name="connsiteX5" fmla="*/ 0 w 2286146"/>
                <a:gd name="connsiteY5" fmla="*/ 299651 h 720125"/>
                <a:gd name="connsiteX6" fmla="*/ 418128 w 2286146"/>
                <a:gd name="connsiteY6" fmla="*/ 0 h 720125"/>
                <a:gd name="connsiteX0" fmla="*/ 418128 w 2286146"/>
                <a:gd name="connsiteY0" fmla="*/ 0 h 720125"/>
                <a:gd name="connsiteX1" fmla="*/ 1550630 w 2286146"/>
                <a:gd name="connsiteY1" fmla="*/ 57099 h 720125"/>
                <a:gd name="connsiteX2" fmla="*/ 1898205 w 2286146"/>
                <a:gd name="connsiteY2" fmla="*/ 102705 h 720125"/>
                <a:gd name="connsiteX3" fmla="*/ 2286146 w 2286146"/>
                <a:gd name="connsiteY3" fmla="*/ 547097 h 720125"/>
                <a:gd name="connsiteX4" fmla="*/ 1188079 w 2286146"/>
                <a:gd name="connsiteY4" fmla="*/ 720123 h 720125"/>
                <a:gd name="connsiteX5" fmla="*/ 0 w 2286146"/>
                <a:gd name="connsiteY5" fmla="*/ 299651 h 720125"/>
                <a:gd name="connsiteX6" fmla="*/ 418128 w 2286146"/>
                <a:gd name="connsiteY6" fmla="*/ 0 h 720125"/>
                <a:gd name="connsiteX0" fmla="*/ 418128 w 2286146"/>
                <a:gd name="connsiteY0" fmla="*/ 0 h 792901"/>
                <a:gd name="connsiteX1" fmla="*/ 1550630 w 2286146"/>
                <a:gd name="connsiteY1" fmla="*/ 57099 h 792901"/>
                <a:gd name="connsiteX2" fmla="*/ 1898205 w 2286146"/>
                <a:gd name="connsiteY2" fmla="*/ 102705 h 792901"/>
                <a:gd name="connsiteX3" fmla="*/ 2286146 w 2286146"/>
                <a:gd name="connsiteY3" fmla="val 26923"/>
                <a:gd name="connsiteX4" fmla="*/ 1165501 w 2286146"/>
                <a:gd name="connsiteY4" fmla="*/ 792900 h 792901"/>
                <a:gd name="connsiteX5" fmla="*/ 0 w 2286146"/>
                <a:gd name="connsiteY5" fmla="*/ 299651 h 792901"/>
                <a:gd name="connsiteX6" fmla="*/ 418128 w 2286146"/>
                <a:gd name="connsiteY6" fmla="*/ 0 h 792901"/>
                <a:gd name="connsiteX0" fmla="*/ 418128 w 2284128"/>
                <a:gd name="connsiteY0" fmla="*/ 0 h 792901"/>
                <a:gd name="connsiteX1" fmla="*/ 1550630 w 2284128"/>
                <a:gd name="connsiteY1" fmla="*/ 57099 h 792901"/>
                <a:gd name="connsiteX2" fmla="*/ 1898205 w 2284128"/>
                <a:gd name="connsiteY2" fmla="*/ 102705 h 792901"/>
                <a:gd name="connsiteX3" fmla="*/ 2284128 w 2284128"/>
                <a:gd name="connsiteY3" fmla="*/ 450732 h 792901"/>
                <a:gd name="connsiteX4" fmla="*/ 1165501 w 2284128"/>
                <a:gd name="connsiteY4" fmla="*/ 792900 h 792901"/>
                <a:gd name="connsiteX5" fmla="*/ 0 w 2284128"/>
                <a:gd name="connsiteY5" fmla="*/ 299651 h 792901"/>
                <a:gd name="connsiteX6" fmla="*/ 418128 w 2284128"/>
                <a:gd name="connsiteY6" fmla="*/ 0 h 792901"/>
                <a:gd name="connsiteX0" fmla="*/ 418128 w 2284128"/>
                <a:gd name="connsiteY0" fmla="*/ 0 h 792902"/>
                <a:gd name="connsiteX1" fmla="*/ 1550630 w 2284128"/>
                <a:gd name="connsiteY1" fmla="*/ 57099 h 792902"/>
                <a:gd name="connsiteX2" fmla="*/ 1898205 w 2284128"/>
                <a:gd name="connsiteY2" fmla="*/ 102705 h 792902"/>
                <a:gd name="connsiteX3" fmla="*/ 2284128 w 2284128"/>
                <a:gd name="connsiteY3" fmla="*/ 450732 h 792902"/>
                <a:gd name="connsiteX4" fmla="*/ 1165501 w 2284128"/>
                <a:gd name="connsiteY4" fmla="*/ 792900 h 792902"/>
                <a:gd name="connsiteX5" fmla="*/ 0 w 2284128"/>
                <a:gd name="connsiteY5" fmla="*/ 299651 h 792902"/>
                <a:gd name="connsiteX6" fmla="*/ 418128 w 2284128"/>
                <a:gd name="connsiteY6" fmla="*/ 0 h 792902"/>
                <a:gd name="connsiteX0" fmla="*/ 494628 w 2360628"/>
                <a:gd name="connsiteY0" fmla="*/ 0 h 804390"/>
                <a:gd name="connsiteX1" fmla="*/ 1627130 w 2360628"/>
                <a:gd name="connsiteY1" fmla="*/ 57099 h 804390"/>
                <a:gd name="connsiteX2" fmla="*/ 1974705 w 2360628"/>
                <a:gd name="connsiteY2" fmla="*/ 102705 h 804390"/>
                <a:gd name="connsiteX3" fmla="*/ 2360628 w 2360628"/>
                <a:gd name="connsiteY3" fmla="*/ 450732 h 804390"/>
                <a:gd name="connsiteX4" fmla="*/ 1242001 w 2360628"/>
                <a:gd name="connsiteY4" fmla="*/ 792900 h 804390"/>
                <a:gd name="connsiteX5" fmla="*/ 0 w 2360628"/>
                <a:gd name="connsiteY5" fmla="*/ 674832 h 804390"/>
                <a:gd name="connsiteX6" fmla="*/ 494628 w 2360628"/>
                <a:gd name="connsiteY6" fmla="*/ 0 h 804390"/>
                <a:gd name="connsiteX0" fmla="*/ 494628 w 2360628"/>
                <a:gd name="connsiteY0" fmla="*/ 0 h 792902"/>
                <a:gd name="connsiteX1" fmla="*/ 1627130 w 2360628"/>
                <a:gd name="connsiteY1" fmla="*/ 57099 h 792902"/>
                <a:gd name="connsiteX2" fmla="*/ 1974705 w 2360628"/>
                <a:gd name="connsiteY2" fmla="*/ 102705 h 792902"/>
                <a:gd name="connsiteX3" fmla="*/ 2360628 w 2360628"/>
                <a:gd name="connsiteY3" fmla="*/ 450732 h 792902"/>
                <a:gd name="connsiteX4" fmla="*/ 1242001 w 2360628"/>
                <a:gd name="connsiteY4" fmla="*/ 792900 h 792902"/>
                <a:gd name="connsiteX5" fmla="*/ 0 w 2360628"/>
                <a:gd name="connsiteY5" fmla="*/ 674832 h 792902"/>
                <a:gd name="connsiteX6" fmla="*/ 494628 w 2360628"/>
                <a:gd name="connsiteY6" fmla="*/ 0 h 792902"/>
                <a:gd name="connsiteX0" fmla="*/ 312467 w 2178467"/>
                <a:gd name="connsiteY0" fmla="*/ 0 h 792902"/>
                <a:gd name="connsiteX1" fmla="*/ 1444969 w 2178467"/>
                <a:gd name="connsiteY1" fmla="*/ 57099 h 792902"/>
                <a:gd name="connsiteX2" fmla="*/ 1792544 w 2178467"/>
                <a:gd name="connsiteY2" fmla="*/ 102705 h 792902"/>
                <a:gd name="connsiteX3" fmla="*/ 2178467 w 2178467"/>
                <a:gd name="connsiteY3" fmla="*/ 450732 h 792902"/>
                <a:gd name="connsiteX4" fmla="*/ 1059840 w 2178467"/>
                <a:gd name="connsiteY4" fmla="*/ 792900 h 792902"/>
                <a:gd name="connsiteX5" fmla="*/ 0 w 2178467"/>
                <a:gd name="connsiteY5" fmla="*/ 396257 h 792902"/>
                <a:gd name="connsiteX6" fmla="*/ 312467 w 2178467"/>
                <a:gd name="connsiteY6" fmla="*/ 0 h 792902"/>
                <a:gd name="connsiteX0" fmla="*/ 312467 w 2178467"/>
                <a:gd name="connsiteY0" fmla="*/ 0 h 792902"/>
                <a:gd name="connsiteX1" fmla="*/ 1444969 w 2178467"/>
                <a:gd name="connsiteY1" fmla="*/ 57099 h 792902"/>
                <a:gd name="connsiteX2" fmla="*/ 1792544 w 2178467"/>
                <a:gd name="connsiteY2" fmla="*/ 102705 h 792902"/>
                <a:gd name="connsiteX3" fmla="*/ 2178467 w 2178467"/>
                <a:gd name="connsiteY3" fmla="*/ 450732 h 792902"/>
                <a:gd name="connsiteX4" fmla="*/ 1059840 w 2178467"/>
                <a:gd name="connsiteY4" fmla="*/ 792900 h 792902"/>
                <a:gd name="connsiteX5" fmla="*/ 0 w 2178467"/>
                <a:gd name="connsiteY5" fmla="*/ 396257 h 792902"/>
                <a:gd name="connsiteX6" fmla="*/ 312467 w 2178467"/>
                <a:gd name="connsiteY6" fmla="*/ 0 h 792902"/>
                <a:gd name="connsiteX0" fmla="*/ 30410 w 1896410"/>
                <a:gd name="connsiteY0" fmla="*/ 0 h 792902"/>
                <a:gd name="connsiteX1" fmla="*/ 1162912 w 1896410"/>
                <a:gd name="connsiteY1" fmla="*/ 57099 h 792902"/>
                <a:gd name="connsiteX2" fmla="*/ 1510487 w 1896410"/>
                <a:gd name="connsiteY2" fmla="*/ 102705 h 792902"/>
                <a:gd name="connsiteX3" fmla="*/ 1896410 w 1896410"/>
                <a:gd name="connsiteY3" fmla="*/ 450732 h 792902"/>
                <a:gd name="connsiteX4" fmla="*/ 777783 w 1896410"/>
                <a:gd name="connsiteY4" fmla="*/ 792900 h 792902"/>
                <a:gd name="connsiteX5" fmla="*/ 0 w 1896410"/>
                <a:gd name="connsiteY5" fmla="*/ 284302 h 792902"/>
                <a:gd name="connsiteX6" fmla="*/ 30410 w 1896410"/>
                <a:gd name="connsiteY6" fmla="*/ 0 h 792902"/>
                <a:gd name="connsiteX0" fmla="*/ 30410 w 1896410"/>
                <a:gd name="connsiteY0" fmla="*/ 0 h 792902"/>
                <a:gd name="connsiteX1" fmla="*/ 1162912 w 1896410"/>
                <a:gd name="connsiteY1" fmla="*/ 57099 h 792902"/>
                <a:gd name="connsiteX2" fmla="*/ 1510487 w 1896410"/>
                <a:gd name="connsiteY2" fmla="*/ 102705 h 792902"/>
                <a:gd name="connsiteX3" fmla="*/ 1896410 w 1896410"/>
                <a:gd name="connsiteY3" fmla="*/ 450732 h 792902"/>
                <a:gd name="connsiteX4" fmla="*/ 777783 w 1896410"/>
                <a:gd name="connsiteY4" fmla="*/ 792900 h 792902"/>
                <a:gd name="connsiteX5" fmla="*/ 0 w 1896410"/>
                <a:gd name="connsiteY5" fmla="*/ 284302 h 792902"/>
                <a:gd name="connsiteX6" fmla="*/ 30410 w 1896410"/>
                <a:gd name="connsiteY6" fmla="*/ 0 h 79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6410" h="792902">
                  <a:moveTo>
                    <a:pt x="30410" y="0"/>
                  </a:moveTo>
                  <a:cubicBezTo>
                    <a:pt x="407911" y="19033"/>
                    <a:pt x="830857" y="251621"/>
                    <a:pt x="1162912" y="57099"/>
                  </a:cubicBezTo>
                  <a:cubicBezTo>
                    <a:pt x="1161324" y="65120"/>
                    <a:pt x="1512075" y="94684"/>
                    <a:pt x="1510487" y="102705"/>
                  </a:cubicBezTo>
                  <a:lnTo>
                    <a:pt x="1896410" y="450732"/>
                  </a:lnTo>
                  <a:cubicBezTo>
                    <a:pt x="1533992" y="565373"/>
                    <a:pt x="1152260" y="793696"/>
                    <a:pt x="777783" y="792900"/>
                  </a:cubicBezTo>
                  <a:cubicBezTo>
                    <a:pt x="381757" y="652743"/>
                    <a:pt x="77075" y="501033"/>
                    <a:pt x="0" y="284302"/>
                  </a:cubicBezTo>
                  <a:lnTo>
                    <a:pt x="30410" y="0"/>
                  </a:lnTo>
                  <a:close/>
                </a:path>
              </a:pathLst>
            </a:custGeom>
          </p:spPr>
          <p:txBody>
            <a:bodyPr spcFirstLastPara="1" numCol="1">
              <a:prstTxWarp prst="textArchDown">
                <a:avLst>
                  <a:gd name="adj" fmla="val 1469715"/>
                </a:avLst>
              </a:prstTxWarp>
              <a:normAutofit/>
            </a:bodyPr>
            <a:lstStyle>
              <a:lvl1pPr algn="l" defTabSz="829651" rtl="0" eaLnBrk="1" latinLnBrk="0" hangingPunct="1">
                <a:spcBef>
                  <a:spcPct val="0"/>
                </a:spcBef>
                <a:buNone/>
                <a:defRPr sz="2200" b="1" kern="1200">
                  <a:solidFill>
                    <a:schemeClr val="bg1"/>
                  </a:solidFill>
                  <a:latin typeface="Arial Unicode MS" pitchFamily="34" charset="-128"/>
                  <a:ea typeface="Arial Unicode MS" pitchFamily="34" charset="-128"/>
                  <a:cs typeface="Arial Unicode MS" pitchFamily="34" charset="-128"/>
                </a:defRPr>
              </a:lvl1pPr>
            </a:lstStyle>
            <a:p>
              <a:r>
                <a:rPr lang="fr-FR" sz="1400" dirty="0">
                  <a:solidFill>
                    <a:srgbClr val="002060"/>
                  </a:solidFill>
                </a:rPr>
                <a:t>Mail d’information envoyé à l’utilisateur</a:t>
              </a:r>
            </a:p>
          </p:txBody>
        </p:sp>
      </p:grpSp>
      <p:sp>
        <p:nvSpPr>
          <p:cNvPr id="51" name="Forme libre 50"/>
          <p:cNvSpPr/>
          <p:nvPr/>
        </p:nvSpPr>
        <p:spPr>
          <a:xfrm>
            <a:off x="764704" y="6300192"/>
            <a:ext cx="2107960" cy="634602"/>
          </a:xfrm>
          <a:custGeom>
            <a:avLst/>
            <a:gdLst>
              <a:gd name="connsiteX0" fmla="*/ 0 w 1991026"/>
              <a:gd name="connsiteY0" fmla="*/ 79177 h 791765"/>
              <a:gd name="connsiteX1" fmla="*/ 79177 w 1991026"/>
              <a:gd name="connsiteY1" fmla="*/ 0 h 791765"/>
              <a:gd name="connsiteX2" fmla="*/ 1911850 w 1991026"/>
              <a:gd name="connsiteY2" fmla="*/ 0 h 791765"/>
              <a:gd name="connsiteX3" fmla="*/ 1991027 w 1991026"/>
              <a:gd name="connsiteY3" fmla="*/ 79177 h 791765"/>
              <a:gd name="connsiteX4" fmla="*/ 1991026 w 1991026"/>
              <a:gd name="connsiteY4" fmla="*/ 712589 h 791765"/>
              <a:gd name="connsiteX5" fmla="*/ 1911849 w 1991026"/>
              <a:gd name="connsiteY5" fmla="*/ 791766 h 791765"/>
              <a:gd name="connsiteX6" fmla="*/ 79177 w 1991026"/>
              <a:gd name="connsiteY6" fmla="*/ 791765 h 791765"/>
              <a:gd name="connsiteX7" fmla="*/ 0 w 1991026"/>
              <a:gd name="connsiteY7" fmla="*/ 712588 h 791765"/>
              <a:gd name="connsiteX8" fmla="*/ 0 w 1991026"/>
              <a:gd name="connsiteY8" fmla="*/ 79177 h 791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1026" h="791765">
                <a:moveTo>
                  <a:pt x="0" y="79177"/>
                </a:moveTo>
                <a:cubicBezTo>
                  <a:pt x="0" y="35449"/>
                  <a:pt x="35449" y="0"/>
                  <a:pt x="79177" y="0"/>
                </a:cubicBezTo>
                <a:lnTo>
                  <a:pt x="1911850" y="0"/>
                </a:lnTo>
                <a:cubicBezTo>
                  <a:pt x="1955578" y="0"/>
                  <a:pt x="1991027" y="35449"/>
                  <a:pt x="1991027" y="79177"/>
                </a:cubicBezTo>
                <a:cubicBezTo>
                  <a:pt x="1991027" y="290314"/>
                  <a:pt x="1991026" y="501452"/>
                  <a:pt x="1991026" y="712589"/>
                </a:cubicBezTo>
                <a:cubicBezTo>
                  <a:pt x="1991026" y="756317"/>
                  <a:pt x="1955577" y="791766"/>
                  <a:pt x="1911849" y="791766"/>
                </a:cubicBezTo>
                <a:lnTo>
                  <a:pt x="79177" y="791765"/>
                </a:lnTo>
                <a:cubicBezTo>
                  <a:pt x="35449" y="791765"/>
                  <a:pt x="0" y="756316"/>
                  <a:pt x="0" y="712588"/>
                </a:cubicBezTo>
                <a:lnTo>
                  <a:pt x="0" y="79177"/>
                </a:lnTo>
                <a:close/>
              </a:path>
            </a:pathLst>
          </a:custGeom>
          <a:solidFill>
            <a:srgbClr val="FF6600">
              <a:alpha val="58000"/>
            </a:srgb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0762" tIns="70418" rIns="90762" bIns="70418" numCol="1" spcCol="1628" anchor="ctr" anchorCtr="0">
            <a:noAutofit/>
          </a:bodyPr>
          <a:lstStyle/>
          <a:p>
            <a:pPr algn="ctr" defTabSz="1424280">
              <a:lnSpc>
                <a:spcPct val="90000"/>
              </a:lnSpc>
              <a:spcBef>
                <a:spcPct val="0"/>
              </a:spcBef>
              <a:spcAft>
                <a:spcPct val="35000"/>
              </a:spcAft>
            </a:pPr>
            <a:r>
              <a:rPr lang="fr-FR" sz="1600" b="1" dirty="0">
                <a:solidFill>
                  <a:schemeClr val="bg1"/>
                </a:solidFill>
                <a:latin typeface="Verdana" pitchFamily="34" charset="0"/>
                <a:ea typeface="Verdana" pitchFamily="34" charset="0"/>
                <a:cs typeface="Verdana" pitchFamily="34" charset="0"/>
              </a:rPr>
              <a:t>Périmètre client</a:t>
            </a:r>
            <a:endParaRPr lang="en-GB" sz="1600" b="1" dirty="0">
              <a:solidFill>
                <a:schemeClr val="bg1"/>
              </a:solidFill>
              <a:latin typeface="Verdana" pitchFamily="34" charset="0"/>
              <a:ea typeface="Verdana" pitchFamily="34" charset="0"/>
              <a:cs typeface="Verdana" pitchFamily="34" charset="0"/>
            </a:endParaRPr>
          </a:p>
        </p:txBody>
      </p:sp>
      <p:sp>
        <p:nvSpPr>
          <p:cNvPr id="53" name="Virage 52"/>
          <p:cNvSpPr/>
          <p:nvPr/>
        </p:nvSpPr>
        <p:spPr>
          <a:xfrm rot="5400000">
            <a:off x="4026458" y="1238239"/>
            <a:ext cx="317251" cy="2088232"/>
          </a:xfrm>
          <a:prstGeom prst="bentArrow">
            <a:avLst>
              <a:gd name="adj1" fmla="val 25000"/>
              <a:gd name="adj2" fmla="val 25000"/>
              <a:gd name="adj3" fmla="val 25000"/>
              <a:gd name="adj4" fmla="val 8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117198" tIns="58598" rIns="117198" bIns="58598" anchor="ctr"/>
          <a:lstStyle/>
          <a:p>
            <a:pPr algn="ctr">
              <a:defRPr/>
            </a:pPr>
            <a:endParaRPr lang="fr-FR" sz="2100">
              <a:solidFill>
                <a:srgbClr val="002060"/>
              </a:solidFill>
              <a:latin typeface="Verdana" pitchFamily="34" charset="0"/>
              <a:ea typeface="Verdana" pitchFamily="34" charset="0"/>
              <a:cs typeface="Verdana" pitchFamily="34" charset="0"/>
            </a:endParaRPr>
          </a:p>
        </p:txBody>
      </p:sp>
      <p:sp>
        <p:nvSpPr>
          <p:cNvPr id="54" name="Forme libre 53"/>
          <p:cNvSpPr/>
          <p:nvPr/>
        </p:nvSpPr>
        <p:spPr>
          <a:xfrm>
            <a:off x="5354636" y="5375223"/>
            <a:ext cx="1798512" cy="636937"/>
          </a:xfrm>
          <a:custGeom>
            <a:avLst/>
            <a:gdLst>
              <a:gd name="connsiteX0" fmla="*/ 0 w 1993147"/>
              <a:gd name="connsiteY0" fmla="*/ 79261 h 792608"/>
              <a:gd name="connsiteX1" fmla="*/ 79261 w 1993147"/>
              <a:gd name="connsiteY1" fmla="*/ 0 h 792608"/>
              <a:gd name="connsiteX2" fmla="*/ 1913886 w 1993147"/>
              <a:gd name="connsiteY2" fmla="*/ 0 h 792608"/>
              <a:gd name="connsiteX3" fmla="*/ 1993147 w 1993147"/>
              <a:gd name="connsiteY3" fmla="*/ 79261 h 792608"/>
              <a:gd name="connsiteX4" fmla="*/ 1993147 w 1993147"/>
              <a:gd name="connsiteY4" fmla="*/ 713347 h 792608"/>
              <a:gd name="connsiteX5" fmla="*/ 1913886 w 1993147"/>
              <a:gd name="connsiteY5" fmla="*/ 792608 h 792608"/>
              <a:gd name="connsiteX6" fmla="*/ 79261 w 1993147"/>
              <a:gd name="connsiteY6" fmla="*/ 792608 h 792608"/>
              <a:gd name="connsiteX7" fmla="*/ 0 w 1993147"/>
              <a:gd name="connsiteY7" fmla="*/ 713347 h 792608"/>
              <a:gd name="connsiteX8" fmla="*/ 0 w 1993147"/>
              <a:gd name="connsiteY8" fmla="*/ 79261 h 792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147" h="792608">
                <a:moveTo>
                  <a:pt x="0" y="79261"/>
                </a:moveTo>
                <a:cubicBezTo>
                  <a:pt x="0" y="35486"/>
                  <a:pt x="35486" y="0"/>
                  <a:pt x="79261" y="0"/>
                </a:cubicBezTo>
                <a:lnTo>
                  <a:pt x="1913886" y="0"/>
                </a:lnTo>
                <a:cubicBezTo>
                  <a:pt x="1957661" y="0"/>
                  <a:pt x="1993147" y="35486"/>
                  <a:pt x="1993147" y="79261"/>
                </a:cubicBezTo>
                <a:lnTo>
                  <a:pt x="1993147" y="713347"/>
                </a:lnTo>
                <a:cubicBezTo>
                  <a:pt x="1993147" y="757122"/>
                  <a:pt x="1957661" y="792608"/>
                  <a:pt x="1913886" y="792608"/>
                </a:cubicBezTo>
                <a:lnTo>
                  <a:pt x="79261" y="792608"/>
                </a:lnTo>
                <a:cubicBezTo>
                  <a:pt x="35486" y="792608"/>
                  <a:pt x="0" y="757122"/>
                  <a:pt x="0" y="713347"/>
                </a:cubicBezTo>
                <a:lnTo>
                  <a:pt x="0" y="79261"/>
                </a:lnTo>
                <a:close/>
              </a:path>
            </a:pathLst>
          </a:custGeom>
          <a:no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0840" tIns="54965" rIns="70840" bIns="54965" numCol="1" spcCol="1270" anchor="ctr" anchorCtr="0">
            <a:noAutofit/>
          </a:bodyPr>
          <a:lstStyle/>
          <a:p>
            <a:pPr defTabSz="1424280">
              <a:lnSpc>
                <a:spcPct val="90000"/>
              </a:lnSpc>
              <a:spcBef>
                <a:spcPct val="0"/>
              </a:spcBef>
              <a:spcAft>
                <a:spcPct val="35000"/>
              </a:spcAft>
            </a:pPr>
            <a:r>
              <a:rPr lang="fr-FR" sz="1100" dirty="0">
                <a:solidFill>
                  <a:srgbClr val="002060"/>
                </a:solidFill>
                <a:latin typeface="Verdana" pitchFamily="34" charset="0"/>
                <a:ea typeface="Verdana" pitchFamily="34" charset="0"/>
                <a:cs typeface="Verdana" pitchFamily="34" charset="0"/>
              </a:rPr>
              <a:t>Facturation </a:t>
            </a:r>
          </a:p>
          <a:p>
            <a:pPr defTabSz="1424280">
              <a:lnSpc>
                <a:spcPct val="90000"/>
              </a:lnSpc>
              <a:spcBef>
                <a:spcPct val="0"/>
              </a:spcBef>
              <a:spcAft>
                <a:spcPct val="35000"/>
              </a:spcAft>
            </a:pPr>
            <a:r>
              <a:rPr lang="fr-FR" sz="1100" dirty="0">
                <a:solidFill>
                  <a:srgbClr val="002060"/>
                </a:solidFill>
                <a:latin typeface="Verdana" pitchFamily="34" charset="0"/>
                <a:ea typeface="Verdana" pitchFamily="34" charset="0"/>
                <a:cs typeface="Verdana" pitchFamily="34" charset="0"/>
              </a:rPr>
              <a:t>des pages</a:t>
            </a:r>
          </a:p>
        </p:txBody>
      </p:sp>
      <p:pic>
        <p:nvPicPr>
          <p:cNvPr id="55" name="Picture 2" descr="H:\Desktop\order-1[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62960" y="5499011"/>
            <a:ext cx="406400" cy="365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Image 5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85184" y="4622664"/>
            <a:ext cx="356304" cy="381384"/>
          </a:xfrm>
          <a:prstGeom prst="rect">
            <a:avLst/>
          </a:prstGeom>
        </p:spPr>
      </p:pic>
      <p:sp>
        <p:nvSpPr>
          <p:cNvPr id="57" name="ZoneTexte 6"/>
          <p:cNvSpPr txBox="1">
            <a:spLocks noChangeArrowheads="1"/>
          </p:cNvSpPr>
          <p:nvPr/>
        </p:nvSpPr>
        <p:spPr bwMode="auto">
          <a:xfrm>
            <a:off x="3717032" y="4696852"/>
            <a:ext cx="21212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FR" sz="1400" dirty="0">
                <a:solidFill>
                  <a:srgbClr val="002060"/>
                </a:solidFill>
                <a:latin typeface="Verdana" pitchFamily="34" charset="0"/>
                <a:ea typeface="Verdana" pitchFamily="34" charset="0"/>
                <a:cs typeface="Verdana" pitchFamily="34" charset="0"/>
              </a:rPr>
              <a:t>Livraison des consommables</a:t>
            </a:r>
          </a:p>
        </p:txBody>
      </p:sp>
      <p:grpSp>
        <p:nvGrpSpPr>
          <p:cNvPr id="58" name="Groupe 57"/>
          <p:cNvGrpSpPr/>
          <p:nvPr/>
        </p:nvGrpSpPr>
        <p:grpSpPr>
          <a:xfrm>
            <a:off x="292590" y="1449268"/>
            <a:ext cx="1657370" cy="432155"/>
            <a:chOff x="280988" y="840021"/>
            <a:chExt cx="1627188" cy="360129"/>
          </a:xfrm>
        </p:grpSpPr>
        <p:sp>
          <p:nvSpPr>
            <p:cNvPr id="59" name="ZoneTexte 41990"/>
            <p:cNvSpPr txBox="1">
              <a:spLocks noChangeArrowheads="1"/>
            </p:cNvSpPr>
            <p:nvPr/>
          </p:nvSpPr>
          <p:spPr bwMode="auto">
            <a:xfrm>
              <a:off x="611189" y="840021"/>
              <a:ext cx="1296987" cy="28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FR" sz="1600" dirty="0" err="1">
                  <a:solidFill>
                    <a:srgbClr val="002060"/>
                  </a:solidFill>
                  <a:latin typeface="Verdana" pitchFamily="34" charset="0"/>
                  <a:ea typeface="Verdana" pitchFamily="34" charset="0"/>
                  <a:cs typeface="Verdana" pitchFamily="34" charset="0"/>
                </a:rPr>
                <a:t>Fire-wall</a:t>
              </a:r>
              <a:endParaRPr lang="fr-FR" sz="1600" dirty="0">
                <a:solidFill>
                  <a:srgbClr val="002060"/>
                </a:solidFill>
                <a:latin typeface="Verdana" pitchFamily="34" charset="0"/>
                <a:ea typeface="Verdana" pitchFamily="34" charset="0"/>
                <a:cs typeface="Verdana" pitchFamily="34" charset="0"/>
              </a:endParaRPr>
            </a:p>
          </p:txBody>
        </p:sp>
        <p:sp>
          <p:nvSpPr>
            <p:cNvPr id="60" name="Accolades 59"/>
            <p:cNvSpPr/>
            <p:nvPr/>
          </p:nvSpPr>
          <p:spPr>
            <a:xfrm>
              <a:off x="280988" y="869950"/>
              <a:ext cx="287337" cy="330200"/>
            </a:xfrm>
            <a:prstGeom prst="bracePair">
              <a:avLst/>
            </a:prstGeom>
            <a:noFill/>
            <a:ln w="19050" cap="flat" cmpd="sng" algn="ctr">
              <a:solidFill>
                <a:srgbClr val="2D2D8A"/>
              </a:solidFill>
              <a:prstDash val="solid"/>
            </a:ln>
            <a:effectLst/>
          </p:spPr>
          <p:txBody>
            <a:bodyPr anchor="ctr"/>
            <a:lstStyle/>
            <a:p>
              <a:pPr algn="ctr" defTabSz="1171980">
                <a:defRPr/>
              </a:pPr>
              <a:endParaRPr lang="fr-FR" sz="2100" kern="0">
                <a:solidFill>
                  <a:srgbClr val="002060"/>
                </a:solidFill>
                <a:latin typeface="Verdana" pitchFamily="34" charset="0"/>
                <a:ea typeface="Verdana" pitchFamily="34" charset="0"/>
                <a:cs typeface="Verdana" pitchFamily="34" charset="0"/>
              </a:endParaRPr>
            </a:p>
          </p:txBody>
        </p:sp>
      </p:grpSp>
    </p:spTree>
    <p:extLst>
      <p:ext uri="{BB962C8B-B14F-4D97-AF65-F5344CB8AC3E}">
        <p14:creationId xmlns:p14="http://schemas.microsoft.com/office/powerpoint/2010/main" val="378976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500" fill="hold"/>
                                        <p:tgtEl>
                                          <p:spTgt spid="41"/>
                                        </p:tgtEl>
                                        <p:attrNameLst>
                                          <p:attrName>ppt_w</p:attrName>
                                        </p:attrNameLst>
                                      </p:cBhvr>
                                      <p:tavLst>
                                        <p:tav tm="0">
                                          <p:val>
                                            <p:fltVal val="0"/>
                                          </p:val>
                                        </p:tav>
                                        <p:tav tm="100000">
                                          <p:val>
                                            <p:strVal val="#ppt_w"/>
                                          </p:val>
                                        </p:tav>
                                      </p:tavLst>
                                    </p:anim>
                                    <p:anim calcmode="lin" valueType="num">
                                      <p:cBhvr>
                                        <p:cTn id="25" dur="500" fill="hold"/>
                                        <p:tgtEl>
                                          <p:spTgt spid="41"/>
                                        </p:tgtEl>
                                        <p:attrNameLst>
                                          <p:attrName>ppt_h</p:attrName>
                                        </p:attrNameLst>
                                      </p:cBhvr>
                                      <p:tavLst>
                                        <p:tav tm="0">
                                          <p:val>
                                            <p:fltVal val="0"/>
                                          </p:val>
                                        </p:tav>
                                        <p:tav tm="100000">
                                          <p:val>
                                            <p:strVal val="#ppt_h"/>
                                          </p:val>
                                        </p:tav>
                                      </p:tavLst>
                                    </p:anim>
                                    <p:animEffect transition="in" filter="fade">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p:cTn id="36" dur="500" fill="hold"/>
                                        <p:tgtEl>
                                          <p:spTgt spid="44"/>
                                        </p:tgtEl>
                                        <p:attrNameLst>
                                          <p:attrName>ppt_w</p:attrName>
                                        </p:attrNameLst>
                                      </p:cBhvr>
                                      <p:tavLst>
                                        <p:tav tm="0">
                                          <p:val>
                                            <p:fltVal val="0"/>
                                          </p:val>
                                        </p:tav>
                                        <p:tav tm="100000">
                                          <p:val>
                                            <p:strVal val="#ppt_w"/>
                                          </p:val>
                                        </p:tav>
                                      </p:tavLst>
                                    </p:anim>
                                    <p:anim calcmode="lin" valueType="num">
                                      <p:cBhvr>
                                        <p:cTn id="37" dur="500" fill="hold"/>
                                        <p:tgtEl>
                                          <p:spTgt spid="44"/>
                                        </p:tgtEl>
                                        <p:attrNameLst>
                                          <p:attrName>ppt_h</p:attrName>
                                        </p:attrNameLst>
                                      </p:cBhvr>
                                      <p:tavLst>
                                        <p:tav tm="0">
                                          <p:val>
                                            <p:fltVal val="0"/>
                                          </p:val>
                                        </p:tav>
                                        <p:tav tm="100000">
                                          <p:val>
                                            <p:strVal val="#ppt_h"/>
                                          </p:val>
                                        </p:tav>
                                      </p:tavLst>
                                    </p:anim>
                                    <p:animEffect transition="in" filter="fade">
                                      <p:cBhvr>
                                        <p:cTn id="38" dur="500"/>
                                        <p:tgtEl>
                                          <p:spTgt spid="4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right)">
                                      <p:cBhvr>
                                        <p:cTn id="43" dur="500"/>
                                        <p:tgtEl>
                                          <p:spTgt spid="48"/>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1000"/>
                                        <p:tgtEl>
                                          <p:spTgt spid="51"/>
                                        </p:tgtEl>
                                      </p:cBhvr>
                                    </p:animEffect>
                                    <p:anim calcmode="lin" valueType="num">
                                      <p:cBhvr>
                                        <p:cTn id="47" dur="1000" fill="hold"/>
                                        <p:tgtEl>
                                          <p:spTgt spid="51"/>
                                        </p:tgtEl>
                                        <p:attrNameLst>
                                          <p:attrName>ppt_x</p:attrName>
                                        </p:attrNameLst>
                                      </p:cBhvr>
                                      <p:tavLst>
                                        <p:tav tm="0">
                                          <p:val>
                                            <p:strVal val="#ppt_x"/>
                                          </p:val>
                                        </p:tav>
                                        <p:tav tm="100000">
                                          <p:val>
                                            <p:strVal val="#ppt_x"/>
                                          </p:val>
                                        </p:tav>
                                      </p:tavLst>
                                    </p:anim>
                                    <p:anim calcmode="lin" valueType="num">
                                      <p:cBhvr>
                                        <p:cTn id="48"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wipe(left)">
                                      <p:cBhvr>
                                        <p:cTn id="53" dur="500"/>
                                        <p:tgtEl>
                                          <p:spTgt spid="53"/>
                                        </p:tgtEl>
                                      </p:cBhvr>
                                    </p:animEffect>
                                  </p:childTnLst>
                                </p:cTn>
                              </p:par>
                              <p:par>
                                <p:cTn id="54" presetID="53" presetClass="entr" presetSubtype="16" fill="hold" nodeType="withEffect">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cBhvr>
                                        <p:cTn id="56" dur="500" fill="hold"/>
                                        <p:tgtEl>
                                          <p:spTgt spid="58"/>
                                        </p:tgtEl>
                                        <p:attrNameLst>
                                          <p:attrName>ppt_w</p:attrName>
                                        </p:attrNameLst>
                                      </p:cBhvr>
                                      <p:tavLst>
                                        <p:tav tm="0">
                                          <p:val>
                                            <p:fltVal val="0"/>
                                          </p:val>
                                        </p:tav>
                                        <p:tav tm="100000">
                                          <p:val>
                                            <p:strVal val="#ppt_w"/>
                                          </p:val>
                                        </p:tav>
                                      </p:tavLst>
                                    </p:anim>
                                    <p:anim calcmode="lin" valueType="num">
                                      <p:cBhvr>
                                        <p:cTn id="57" dur="500" fill="hold"/>
                                        <p:tgtEl>
                                          <p:spTgt spid="58"/>
                                        </p:tgtEl>
                                        <p:attrNameLst>
                                          <p:attrName>ppt_h</p:attrName>
                                        </p:attrNameLst>
                                      </p:cBhvr>
                                      <p:tavLst>
                                        <p:tav tm="0">
                                          <p:val>
                                            <p:fltVal val="0"/>
                                          </p:val>
                                        </p:tav>
                                        <p:tav tm="100000">
                                          <p:val>
                                            <p:strVal val="#ppt_h"/>
                                          </p:val>
                                        </p:tav>
                                      </p:tavLst>
                                    </p:anim>
                                    <p:animEffect transition="in" filter="fade">
                                      <p:cBhvr>
                                        <p:cTn id="5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1" grpId="0" animBg="1"/>
      <p:bldP spid="43" grpId="0" animBg="1"/>
      <p:bldP spid="44" grpId="0"/>
      <p:bldP spid="51" grpId="0" animBg="1"/>
      <p:bldP spid="5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3"/>
            <a:ext cx="6408712" cy="7099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2 : Déclaration de parc: Pour la 1ere machine suivre cette procédure. Pour les suivantes, les enregistrer sur le portail EPP </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24" y="2196655"/>
            <a:ext cx="6752726" cy="4247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0538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Déclaration de parc</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7" y="2228960"/>
            <a:ext cx="6669359" cy="3585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FC3BFDDE-411E-4342-8FAC-AB9C8BF65169}"/>
              </a:ext>
            </a:extLst>
          </p:cNvPr>
          <p:cNvSpPr/>
          <p:nvPr/>
        </p:nvSpPr>
        <p:spPr>
          <a:xfrm>
            <a:off x="116634" y="1187623"/>
            <a:ext cx="6408712" cy="7099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2 : Déclaration de parc: Pour la 1ere machine suivre cette procédure. Pour les suivantes, les enregistrer sur le portail EPP </a:t>
            </a:r>
          </a:p>
        </p:txBody>
      </p:sp>
    </p:spTree>
    <p:extLst>
      <p:ext uri="{BB962C8B-B14F-4D97-AF65-F5344CB8AC3E}">
        <p14:creationId xmlns:p14="http://schemas.microsoft.com/office/powerpoint/2010/main" val="560538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Déclaration de parc</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36258" y="7040683"/>
            <a:ext cx="6552728" cy="1754326"/>
          </a:xfrm>
          <a:prstGeom prst="rect">
            <a:avLst/>
          </a:prstGeom>
          <a:ln>
            <a:solidFill>
              <a:schemeClr val="accent1"/>
            </a:solidFill>
          </a:ln>
        </p:spPr>
        <p:txBody>
          <a:bodyPr wrap="square">
            <a:spAutoFit/>
          </a:bodyPr>
          <a:lstStyle/>
          <a:p>
            <a:r>
              <a:rPr lang="fr-FR" sz="1200" dirty="0"/>
              <a:t>Envoyez le fichier à </a:t>
            </a:r>
            <a:r>
              <a:rPr lang="fr-FR" sz="1200" u="sng" dirty="0">
                <a:hlinkClick r:id="rId4"/>
              </a:rPr>
              <a:t>advepp@epson.fr</a:t>
            </a:r>
            <a:r>
              <a:rPr lang="fr-FR" sz="1200" dirty="0"/>
              <a:t> , et à votre contact commercial à chaque modification du fichier de gestion de parc :</a:t>
            </a:r>
          </a:p>
          <a:p>
            <a:endParaRPr lang="fr-FR" sz="1200" dirty="0"/>
          </a:p>
          <a:p>
            <a:pPr marL="628650" lvl="1" indent="-171450">
              <a:buFont typeface="Wingdings" panose="05000000000000000000" pitchFamily="2" charset="2"/>
              <a:buChar char="ü"/>
            </a:pPr>
            <a:r>
              <a:rPr lang="fr-FR" sz="1200" dirty="0"/>
              <a:t>Modification coordonnées client,</a:t>
            </a:r>
          </a:p>
          <a:p>
            <a:pPr marL="628650" lvl="1" indent="-171450">
              <a:buFont typeface="Wingdings" panose="05000000000000000000" pitchFamily="2" charset="2"/>
              <a:buChar char="ü"/>
            </a:pPr>
            <a:r>
              <a:rPr lang="fr-FR" sz="1200" dirty="0"/>
              <a:t>Modification adresse IP imprimante,</a:t>
            </a:r>
          </a:p>
          <a:p>
            <a:pPr marL="628650" lvl="1" indent="-171450">
              <a:buFont typeface="Wingdings" panose="05000000000000000000" pitchFamily="2" charset="2"/>
              <a:buChar char="ü"/>
            </a:pPr>
            <a:r>
              <a:rPr lang="fr-FR" sz="1200" dirty="0"/>
              <a:t>Ajout ou suppression d’une imprimante sur le contrat.</a:t>
            </a:r>
          </a:p>
          <a:p>
            <a:pPr marL="628650" lvl="1" indent="-171450">
              <a:buFont typeface="Wingdings" panose="05000000000000000000" pitchFamily="2" charset="2"/>
              <a:buChar char="ü"/>
            </a:pPr>
            <a:endParaRPr lang="fr-FR" sz="1200" dirty="0"/>
          </a:p>
          <a:p>
            <a:r>
              <a:rPr lang="fr-FR" sz="1200" b="1" u="sng" dirty="0">
                <a:solidFill>
                  <a:srgbClr val="FF0000"/>
                </a:solidFill>
              </a:rPr>
              <a:t>Merci de surligner en Jaune les lignes modifiées avant envoi du fichier</a:t>
            </a:r>
            <a:endParaRPr lang="fr-FR" sz="1200" dirty="0"/>
          </a:p>
          <a:p>
            <a:r>
              <a:rPr lang="fr-FR" sz="1200" dirty="0"/>
              <a:t> </a:t>
            </a:r>
          </a:p>
        </p:txBody>
      </p:sp>
      <p:sp>
        <p:nvSpPr>
          <p:cNvPr id="14" name="Rectangle 13"/>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855" y="2126778"/>
            <a:ext cx="6129533"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a:extLst>
              <a:ext uri="{FF2B5EF4-FFF2-40B4-BE49-F238E27FC236}">
                <a16:creationId xmlns:a16="http://schemas.microsoft.com/office/drawing/2014/main" id="{48EC2D4E-B066-4431-90E0-4F3F44D1B245}"/>
              </a:ext>
            </a:extLst>
          </p:cNvPr>
          <p:cNvSpPr/>
          <p:nvPr/>
        </p:nvSpPr>
        <p:spPr>
          <a:xfrm>
            <a:off x="116634" y="1187623"/>
            <a:ext cx="6408712" cy="7099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2 : Déclaration de parc: Pour la 1ere machine suivre cette procédure. Pour les suivantes, les enregistrer sur le portail EPP </a:t>
            </a:r>
          </a:p>
        </p:txBody>
      </p:sp>
    </p:spTree>
    <p:extLst>
      <p:ext uri="{BB962C8B-B14F-4D97-AF65-F5344CB8AC3E}">
        <p14:creationId xmlns:p14="http://schemas.microsoft.com/office/powerpoint/2010/main" val="560538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7311"/>
          <a:stretch/>
        </p:blipFill>
        <p:spPr bwMode="auto">
          <a:xfrm>
            <a:off x="-811" y="0"/>
            <a:ext cx="6890760" cy="914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2" name="Group 9"/>
          <p:cNvGrpSpPr/>
          <p:nvPr/>
        </p:nvGrpSpPr>
        <p:grpSpPr>
          <a:xfrm>
            <a:off x="4154249" y="8148917"/>
            <a:ext cx="2703755" cy="995083"/>
            <a:chOff x="9477487" y="5858809"/>
            <a:chExt cx="2703755" cy="995082"/>
          </a:xfrm>
        </p:grpSpPr>
        <p:sp>
          <p:nvSpPr>
            <p:cNvPr id="13"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pic>
        <p:nvPicPr>
          <p:cNvPr id="16" name="Picture 13"/>
          <p:cNvPicPr>
            <a:picLocks noChangeAspect="1"/>
          </p:cNvPicPr>
          <p:nvPr/>
        </p:nvPicPr>
        <p:blipFill>
          <a:blip r:embed="rId4"/>
          <a:stretch>
            <a:fillRect/>
          </a:stretch>
        </p:blipFill>
        <p:spPr>
          <a:xfrm>
            <a:off x="4678008" y="2405267"/>
            <a:ext cx="1789168" cy="1789168"/>
          </a:xfrm>
          <a:prstGeom prst="rect">
            <a:avLst/>
          </a:prstGeom>
        </p:spPr>
      </p:pic>
      <p:sp>
        <p:nvSpPr>
          <p:cNvPr id="19"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2322" y="3851925"/>
            <a:ext cx="3619500"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262316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p:cTn id="7" dur="2750" fill="hold"/>
                                        <p:tgtEl>
                                          <p:spTgt spid="16"/>
                                        </p:tgtEl>
                                        <p:attrNameLst>
                                          <p:attrName>ppt_w</p:attrName>
                                        </p:attrNameLst>
                                      </p:cBhvr>
                                      <p:tavLst>
                                        <p:tav tm="0">
                                          <p:val>
                                            <p:fltVal val="0"/>
                                          </p:val>
                                        </p:tav>
                                        <p:tav tm="100000">
                                          <p:val>
                                            <p:strVal val="#ppt_w"/>
                                          </p:val>
                                        </p:tav>
                                      </p:tavLst>
                                    </p:anim>
                                    <p:anim calcmode="lin" valueType="num">
                                      <p:cBhvr>
                                        <p:cTn id="8" dur="2750" fill="hold"/>
                                        <p:tgtEl>
                                          <p:spTgt spid="16"/>
                                        </p:tgtEl>
                                        <p:attrNameLst>
                                          <p:attrName>ppt_h</p:attrName>
                                        </p:attrNameLst>
                                      </p:cBhvr>
                                      <p:tavLst>
                                        <p:tav tm="0">
                                          <p:val>
                                            <p:fltVal val="0"/>
                                          </p:val>
                                        </p:tav>
                                        <p:tav tm="100000">
                                          <p:val>
                                            <p:strVal val="#ppt_h"/>
                                          </p:val>
                                        </p:tav>
                                      </p:tavLst>
                                    </p:anim>
                                    <p:anim calcmode="lin" valueType="num">
                                      <p:cBhvr>
                                        <p:cTn id="9" dur="2750" fill="hold"/>
                                        <p:tgtEl>
                                          <p:spTgt spid="16"/>
                                        </p:tgtEl>
                                        <p:attrNameLst>
                                          <p:attrName>style.rotation</p:attrName>
                                        </p:attrNameLst>
                                      </p:cBhvr>
                                      <p:tavLst>
                                        <p:tav tm="0">
                                          <p:val>
                                            <p:fltVal val="360"/>
                                          </p:val>
                                        </p:tav>
                                        <p:tav tm="100000">
                                          <p:val>
                                            <p:fltVal val="0"/>
                                          </p:val>
                                        </p:tav>
                                      </p:tavLst>
                                    </p:anim>
                                    <p:animEffect transition="in" filter="fade">
                                      <p:cBhvr>
                                        <p:cTn id="10" dur="2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400" y="98217"/>
            <a:ext cx="6890759" cy="9154993"/>
          </a:xfrm>
          <a:prstGeom prst="rect">
            <a:avLst/>
          </a:prstGeom>
        </p:spPr>
      </p:pic>
      <p:sp>
        <p:nvSpPr>
          <p:cNvPr id="21" name="Rectangle 20"/>
          <p:cNvSpPr/>
          <p:nvPr/>
        </p:nvSpPr>
        <p:spPr>
          <a:xfrm>
            <a:off x="116632" y="1608923"/>
            <a:ext cx="6552728" cy="7017306"/>
          </a:xfrm>
          <a:prstGeom prst="rect">
            <a:avLst/>
          </a:prstGeom>
        </p:spPr>
        <p:txBody>
          <a:bodyPr wrap="square">
            <a:spAutoFit/>
          </a:bodyPr>
          <a:lstStyle/>
          <a:p>
            <a:pPr algn="just"/>
            <a:r>
              <a:rPr lang="fr-FR" sz="1400" b="1" dirty="0">
                <a:solidFill>
                  <a:srgbClr val="92D050"/>
                </a:solidFill>
                <a:latin typeface="Calibri (Corps)"/>
              </a:rPr>
              <a:t>Commercial : </a:t>
            </a:r>
            <a:endParaRPr lang="fr-FR" sz="1400" dirty="0">
              <a:solidFill>
                <a:srgbClr val="00CC00"/>
              </a:solidFill>
              <a:latin typeface="Calibri (Corps)"/>
            </a:endParaRPr>
          </a:p>
          <a:p>
            <a:r>
              <a:rPr lang="fr-FR" sz="1200" dirty="0"/>
              <a:t> </a:t>
            </a:r>
          </a:p>
          <a:p>
            <a:pPr algn="just"/>
            <a:r>
              <a:rPr lang="fr-FR" sz="1200" dirty="0"/>
              <a:t>Ingénieur Commercial </a:t>
            </a:r>
            <a:r>
              <a:rPr lang="fr-FR" sz="1200" dirty="0">
                <a:solidFill>
                  <a:srgbClr val="FF0000"/>
                </a:solidFill>
              </a:rPr>
              <a:t>: </a:t>
            </a:r>
            <a:r>
              <a:rPr lang="fr-FR" sz="1200" dirty="0"/>
              <a:t>Jean-Pascal Hirmke</a:t>
            </a:r>
          </a:p>
          <a:p>
            <a:pPr marL="628650" lvl="1" indent="-171450" algn="just">
              <a:buFont typeface="Wingdings" panose="05000000000000000000" pitchFamily="2" charset="2"/>
              <a:buChar char="ü"/>
            </a:pPr>
            <a:r>
              <a:rPr lang="fr-FR" sz="1200" dirty="0"/>
              <a:t>Questions commerciales,</a:t>
            </a:r>
          </a:p>
          <a:p>
            <a:pPr marL="628650" lvl="1" indent="-171450" algn="just">
              <a:buFont typeface="Wingdings" panose="05000000000000000000" pitchFamily="2" charset="2"/>
              <a:buChar char="ü"/>
            </a:pPr>
            <a:r>
              <a:rPr lang="fr-FR" sz="1200" dirty="0"/>
              <a:t>Choix produits,</a:t>
            </a:r>
          </a:p>
          <a:p>
            <a:pPr marL="628650" lvl="1" indent="-171450" algn="just">
              <a:buFont typeface="Wingdings" panose="05000000000000000000" pitchFamily="2" charset="2"/>
              <a:buChar char="ü"/>
            </a:pPr>
            <a:r>
              <a:rPr lang="fr-FR" sz="1200" dirty="0"/>
              <a:t>Demande de cotations,</a:t>
            </a:r>
          </a:p>
          <a:p>
            <a:pPr marL="628650" lvl="1" indent="-171450" algn="just">
              <a:buFont typeface="Wingdings" panose="05000000000000000000" pitchFamily="2" charset="2"/>
              <a:buChar char="ü"/>
            </a:pPr>
            <a:r>
              <a:rPr lang="fr-FR" sz="1200" dirty="0"/>
              <a:t>Accompagnement terrain.</a:t>
            </a:r>
          </a:p>
          <a:p>
            <a:pPr lvl="1" algn="just"/>
            <a:endParaRPr lang="fr-FR" sz="1200" dirty="0"/>
          </a:p>
          <a:p>
            <a:pPr algn="just"/>
            <a:r>
              <a:rPr lang="fr-FR" sz="1200" dirty="0"/>
              <a:t> </a:t>
            </a:r>
          </a:p>
          <a:p>
            <a:pPr algn="just"/>
            <a:r>
              <a:rPr lang="fr-FR" sz="1400" b="1" i="1" dirty="0">
                <a:solidFill>
                  <a:srgbClr val="92D050"/>
                </a:solidFill>
                <a:latin typeface="Calibri (Corps)"/>
              </a:rPr>
              <a:t>Technique – Avant vente et </a:t>
            </a:r>
            <a:r>
              <a:rPr lang="fr-FR" sz="1400" b="1" i="1" dirty="0" err="1">
                <a:solidFill>
                  <a:srgbClr val="92D050"/>
                </a:solidFill>
                <a:latin typeface="Calibri (Corps)"/>
              </a:rPr>
              <a:t>DSAgent</a:t>
            </a:r>
            <a:endParaRPr lang="fr-FR" sz="1400" b="1" i="1" dirty="0">
              <a:solidFill>
                <a:srgbClr val="00CC00"/>
              </a:solidFill>
              <a:latin typeface="Calibri (Corps)"/>
            </a:endParaRPr>
          </a:p>
          <a:p>
            <a:pPr algn="just"/>
            <a:endParaRPr lang="fr-FR" sz="1400" b="1" i="1" dirty="0">
              <a:solidFill>
                <a:srgbClr val="00CC00"/>
              </a:solidFill>
              <a:latin typeface="Calibri (Corps)"/>
            </a:endParaRPr>
          </a:p>
          <a:p>
            <a:pPr algn="just"/>
            <a:r>
              <a:rPr lang="fr-FR" sz="1200" dirty="0"/>
              <a:t>Ingénieur technico-commercial </a:t>
            </a:r>
            <a:r>
              <a:rPr lang="fr-FR" sz="1200" dirty="0">
                <a:solidFill>
                  <a:srgbClr val="FF0000"/>
                </a:solidFill>
              </a:rPr>
              <a:t>: </a:t>
            </a:r>
            <a:r>
              <a:rPr lang="fr-FR" sz="1200" dirty="0"/>
              <a:t>Robin Saboundjian</a:t>
            </a:r>
          </a:p>
          <a:p>
            <a:pPr marL="628650" lvl="1" indent="-171450" algn="just">
              <a:buFont typeface="Wingdings" panose="05000000000000000000" pitchFamily="2" charset="2"/>
              <a:buChar char="ü"/>
            </a:pPr>
            <a:r>
              <a:rPr lang="fr-FR" sz="1200" dirty="0"/>
              <a:t>Validation produits,</a:t>
            </a:r>
          </a:p>
          <a:p>
            <a:pPr marL="628650" lvl="1" indent="-171450" algn="just">
              <a:buFont typeface="Wingdings" panose="05000000000000000000" pitchFamily="2" charset="2"/>
              <a:buChar char="ü"/>
            </a:pPr>
            <a:r>
              <a:rPr lang="fr-FR" sz="1200" dirty="0"/>
              <a:t>Test sur système client,</a:t>
            </a:r>
          </a:p>
          <a:p>
            <a:pPr marL="628650" lvl="1" indent="-171450" algn="just">
              <a:buFont typeface="Wingdings" panose="05000000000000000000" pitchFamily="2" charset="2"/>
              <a:buChar char="ü"/>
            </a:pPr>
            <a:r>
              <a:rPr lang="fr-FR" sz="1200" dirty="0"/>
              <a:t>Questions </a:t>
            </a:r>
            <a:r>
              <a:rPr lang="fr-FR" sz="1200" dirty="0" err="1"/>
              <a:t>DSAgent</a:t>
            </a:r>
            <a:r>
              <a:rPr lang="fr-FR" sz="1200" dirty="0"/>
              <a:t>.</a:t>
            </a:r>
          </a:p>
          <a:p>
            <a:pPr marL="628650" lvl="1" indent="-171450" algn="just">
              <a:buFont typeface="Wingdings" panose="05000000000000000000" pitchFamily="2" charset="2"/>
              <a:buChar char="ü"/>
            </a:pPr>
            <a:endParaRPr lang="fr-FR" sz="1200" dirty="0"/>
          </a:p>
          <a:p>
            <a:pPr algn="just"/>
            <a:r>
              <a:rPr lang="fr-FR" sz="1400" b="1" i="1" dirty="0">
                <a:solidFill>
                  <a:srgbClr val="92D050"/>
                </a:solidFill>
                <a:latin typeface="Calibri (Corps)"/>
              </a:rPr>
              <a:t>Déclaration de parc</a:t>
            </a:r>
          </a:p>
          <a:p>
            <a:pPr algn="just"/>
            <a:endParaRPr lang="fr-FR" sz="1400" b="1" i="1" dirty="0">
              <a:solidFill>
                <a:srgbClr val="00CC00"/>
              </a:solidFill>
              <a:latin typeface="Calibri (Corps)"/>
            </a:endParaRPr>
          </a:p>
          <a:p>
            <a:pPr algn="just"/>
            <a:r>
              <a:rPr lang="fr-FR" sz="1200" dirty="0"/>
              <a:t>Administration des ventes EPP EPSON – </a:t>
            </a:r>
            <a:r>
              <a:rPr lang="fr-FR" sz="1200" dirty="0">
                <a:hlinkClick r:id="rId4"/>
              </a:rPr>
              <a:t>advepp@epson.fr</a:t>
            </a:r>
            <a:endParaRPr lang="fr-FR" sz="1200" dirty="0"/>
          </a:p>
          <a:p>
            <a:pPr algn="just"/>
            <a:r>
              <a:rPr lang="fr-FR" sz="1200" dirty="0"/>
              <a:t>Toujours mettre en </a:t>
            </a:r>
            <a:r>
              <a:rPr lang="fr-FR" sz="1200" dirty="0">
                <a:solidFill>
                  <a:srgbClr val="002060"/>
                </a:solidFill>
              </a:rPr>
              <a:t>copie </a:t>
            </a:r>
            <a:r>
              <a:rPr lang="fr-FR" sz="1200" dirty="0">
                <a:solidFill>
                  <a:srgbClr val="002060"/>
                </a:solidFill>
                <a:hlinkClick r:id="rId5"/>
              </a:rPr>
              <a:t>thomas.lestienne@epson.fr</a:t>
            </a:r>
            <a:endParaRPr lang="fr-FR" sz="1200" dirty="0">
              <a:solidFill>
                <a:srgbClr val="002060"/>
              </a:solidFill>
            </a:endParaRPr>
          </a:p>
          <a:p>
            <a:pPr algn="just"/>
            <a:endParaRPr lang="fr-FR" sz="1200" dirty="0"/>
          </a:p>
          <a:p>
            <a:pPr algn="just"/>
            <a:r>
              <a:rPr lang="fr-FR" sz="1400" b="1" i="1" dirty="0">
                <a:solidFill>
                  <a:srgbClr val="92D050"/>
                </a:solidFill>
                <a:latin typeface="Calibri (Corps)"/>
              </a:rPr>
              <a:t>Problème de livraison des consommables</a:t>
            </a:r>
          </a:p>
          <a:p>
            <a:pPr algn="just"/>
            <a:endParaRPr lang="fr-FR" sz="1200" b="1" i="1" dirty="0">
              <a:solidFill>
                <a:srgbClr val="92D050"/>
              </a:solidFill>
              <a:latin typeface="Calibri (Corps)"/>
            </a:endParaRPr>
          </a:p>
          <a:p>
            <a:pPr algn="just"/>
            <a:r>
              <a:rPr lang="fr-FR" sz="1200" dirty="0"/>
              <a:t>Un problème de livraison de consommables : une adresse unique </a:t>
            </a:r>
            <a:r>
              <a:rPr lang="fr-FR" sz="1200" dirty="0">
                <a:hlinkClick r:id="rId4"/>
              </a:rPr>
              <a:t>advepp@epson.fr</a:t>
            </a:r>
            <a:r>
              <a:rPr lang="fr-FR" sz="1200" dirty="0"/>
              <a:t>  avec le N° de série de la machine concernée</a:t>
            </a:r>
          </a:p>
          <a:p>
            <a:pPr algn="just"/>
            <a:endParaRPr lang="fr-FR" sz="1200" dirty="0"/>
          </a:p>
          <a:p>
            <a:pPr algn="just"/>
            <a:r>
              <a:rPr lang="fr-FR" sz="1200" dirty="0"/>
              <a:t>Seul le service EPP peut vous répondre sur un problème de livraison, </a:t>
            </a:r>
          </a:p>
          <a:p>
            <a:pPr algn="just"/>
            <a:endParaRPr lang="fr-FR" sz="1200" dirty="0">
              <a:solidFill>
                <a:srgbClr val="FF0000"/>
              </a:solidFill>
            </a:endParaRPr>
          </a:p>
          <a:p>
            <a:pPr algn="just"/>
            <a:r>
              <a:rPr lang="fr-FR" sz="1200" dirty="0">
                <a:solidFill>
                  <a:srgbClr val="FF0000"/>
                </a:solidFill>
              </a:rPr>
              <a:t>Attention, pour toute communication avec </a:t>
            </a:r>
            <a:r>
              <a:rPr lang="fr-FR" sz="1200" dirty="0">
                <a:hlinkClick r:id="rId6"/>
              </a:rPr>
              <a:t>addvepp@epson.fr</a:t>
            </a:r>
            <a:r>
              <a:rPr lang="fr-FR" sz="1200" dirty="0"/>
              <a:t> </a:t>
            </a:r>
            <a:r>
              <a:rPr lang="fr-FR" sz="1200" dirty="0">
                <a:solidFill>
                  <a:srgbClr val="FF0000"/>
                </a:solidFill>
              </a:rPr>
              <a:t>ou</a:t>
            </a:r>
            <a:r>
              <a:rPr lang="fr-FR" sz="1200" dirty="0"/>
              <a:t> </a:t>
            </a:r>
            <a:r>
              <a:rPr lang="fr-FR" sz="1200" dirty="0">
                <a:hlinkClick r:id="rId7"/>
              </a:rPr>
              <a:t>eppadv@epson.fr</a:t>
            </a:r>
            <a:r>
              <a:rPr lang="fr-FR" sz="1200" dirty="0"/>
              <a:t> </a:t>
            </a:r>
            <a:r>
              <a:rPr lang="fr-FR" sz="1200" dirty="0">
                <a:solidFill>
                  <a:srgbClr val="FF0000"/>
                </a:solidFill>
              </a:rPr>
              <a:t>ne jamais mettre </a:t>
            </a:r>
          </a:p>
          <a:p>
            <a:pPr algn="just"/>
            <a:r>
              <a:rPr lang="fr-FR" sz="1200" dirty="0" err="1">
                <a:solidFill>
                  <a:srgbClr val="FF0000"/>
                </a:solidFill>
              </a:rPr>
              <a:t>Device</a:t>
            </a:r>
            <a:r>
              <a:rPr lang="fr-FR" sz="1200" dirty="0">
                <a:solidFill>
                  <a:srgbClr val="FF0000"/>
                </a:solidFill>
              </a:rPr>
              <a:t> </a:t>
            </a:r>
            <a:r>
              <a:rPr lang="fr-FR" sz="1200" dirty="0" err="1">
                <a:solidFill>
                  <a:srgbClr val="FF0000"/>
                </a:solidFill>
              </a:rPr>
              <a:t>Status</a:t>
            </a:r>
            <a:r>
              <a:rPr lang="fr-FR" sz="1200" dirty="0">
                <a:solidFill>
                  <a:srgbClr val="FF0000"/>
                </a:solidFill>
              </a:rPr>
              <a:t> system dans l’objet.</a:t>
            </a:r>
          </a:p>
          <a:p>
            <a:pPr algn="just"/>
            <a:endParaRPr lang="fr-FR" sz="1400" b="1" i="1" dirty="0">
              <a:solidFill>
                <a:srgbClr val="92D050"/>
              </a:solidFill>
              <a:latin typeface="Calibri (Corps)"/>
            </a:endParaRPr>
          </a:p>
          <a:p>
            <a:pPr algn="just"/>
            <a:r>
              <a:rPr lang="fr-FR" sz="1400" b="1" i="1" dirty="0">
                <a:solidFill>
                  <a:srgbClr val="92D050"/>
                </a:solidFill>
                <a:latin typeface="Calibri (Corps)"/>
              </a:rPr>
              <a:t>Panne Matériel</a:t>
            </a:r>
            <a:endParaRPr lang="fr-FR" sz="1400" b="1" i="1" dirty="0">
              <a:solidFill>
                <a:srgbClr val="00CC00"/>
              </a:solidFill>
              <a:latin typeface="Calibri (Corps)"/>
            </a:endParaRPr>
          </a:p>
          <a:p>
            <a:pPr algn="just"/>
            <a:endParaRPr lang="fr-FR" sz="1400" b="1" i="1" dirty="0">
              <a:solidFill>
                <a:srgbClr val="00CC00"/>
              </a:solidFill>
              <a:latin typeface="Calibri (Corps)"/>
            </a:endParaRPr>
          </a:p>
          <a:p>
            <a:pPr algn="just"/>
            <a:r>
              <a:rPr lang="fr-FR" sz="1200" dirty="0"/>
              <a:t>Hotline EPSON – 0821 017 017 suivi de * puis 2 puis 1</a:t>
            </a:r>
          </a:p>
          <a:p>
            <a:pPr marL="628650" lvl="1" indent="-171450" algn="just">
              <a:buFont typeface="Wingdings" panose="05000000000000000000" pitchFamily="2" charset="2"/>
              <a:buChar char="ü"/>
            </a:pPr>
            <a:r>
              <a:rPr lang="fr-FR" sz="1200" dirty="0"/>
              <a:t>Se munir du numéro de série de la machine</a:t>
            </a:r>
          </a:p>
          <a:p>
            <a:pPr algn="just"/>
            <a:endParaRPr lang="fr-FR" sz="1200" dirty="0"/>
          </a:p>
        </p:txBody>
      </p:sp>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Mes contacts EPSON</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2808670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8163" y="98217"/>
            <a:ext cx="6890759" cy="9154993"/>
          </a:xfrm>
          <a:prstGeom prst="rect">
            <a:avLst/>
          </a:prstGeom>
        </p:spPr>
      </p:pic>
      <p:sp>
        <p:nvSpPr>
          <p:cNvPr id="21" name="Rectangle 20"/>
          <p:cNvSpPr/>
          <p:nvPr/>
        </p:nvSpPr>
        <p:spPr>
          <a:xfrm>
            <a:off x="0" y="1738789"/>
            <a:ext cx="6552728" cy="5447645"/>
          </a:xfrm>
          <a:prstGeom prst="rect">
            <a:avLst/>
          </a:prstGeom>
        </p:spPr>
        <p:txBody>
          <a:bodyPr wrap="square">
            <a:spAutoFit/>
          </a:bodyPr>
          <a:lstStyle/>
          <a:p>
            <a:pPr algn="just"/>
            <a:r>
              <a:rPr lang="fr-FR" sz="1200" dirty="0"/>
              <a:t>Vous avez la possibilité de modifier le configurateur </a:t>
            </a:r>
            <a:r>
              <a:rPr lang="fr-FR" sz="1200" dirty="0" err="1"/>
              <a:t>DSAgent</a:t>
            </a:r>
            <a:r>
              <a:rPr lang="fr-FR" sz="1200" dirty="0"/>
              <a:t> :</a:t>
            </a:r>
          </a:p>
          <a:p>
            <a:pPr algn="just"/>
            <a:endParaRPr lang="fr-FR" sz="1200" dirty="0"/>
          </a:p>
          <a:p>
            <a:pPr algn="just"/>
            <a:r>
              <a:rPr lang="fr-FR" sz="1200" dirty="0"/>
              <a:t>Afin d’éviter des erreurs de saisie et de réduire le temps d’installation vous avez la possibilité de personnaliser </a:t>
            </a:r>
            <a:r>
              <a:rPr lang="fr-FR" sz="1200" dirty="0" err="1"/>
              <a:t>DSAgent</a:t>
            </a:r>
            <a:r>
              <a:rPr lang="fr-FR" sz="1200" dirty="0"/>
              <a:t>.</a:t>
            </a:r>
          </a:p>
          <a:p>
            <a:pPr algn="just"/>
            <a:endParaRPr lang="fr-FR" sz="1200" dirty="0"/>
          </a:p>
          <a:p>
            <a:pPr algn="just"/>
            <a:r>
              <a:rPr lang="fr-FR" sz="1200" dirty="0"/>
              <a:t>Rajout du nom du distributeur automatiquement, il ne vous restera plus qu’à mettre le nom du client final.</a:t>
            </a:r>
          </a:p>
          <a:p>
            <a:pPr algn="just"/>
            <a:r>
              <a:rPr lang="fr-FR" sz="1200" dirty="0"/>
              <a:t>Rajout d’un email chez le distributeur si vous souhaitez recevoir la collecte.</a:t>
            </a:r>
          </a:p>
          <a:p>
            <a:pPr algn="just"/>
            <a:endParaRPr lang="fr-FR" sz="1200" dirty="0"/>
          </a:p>
          <a:p>
            <a:pPr algn="just"/>
            <a:r>
              <a:rPr lang="fr-FR" sz="1200" dirty="0"/>
              <a:t>Modification :</a:t>
            </a:r>
          </a:p>
          <a:p>
            <a:pPr marL="171450" indent="-171450" algn="just">
              <a:buFont typeface="Arial" panose="020B0604020202020204" pitchFamily="34" charset="0"/>
              <a:buChar char="•"/>
            </a:pPr>
            <a:r>
              <a:rPr lang="fr-FR" sz="1200" dirty="0"/>
              <a:t>Parcourir le dossier d’installation de </a:t>
            </a:r>
            <a:r>
              <a:rPr lang="fr-FR" sz="1200" dirty="0" err="1"/>
              <a:t>DSAgent</a:t>
            </a:r>
            <a:r>
              <a:rPr lang="fr-FR" sz="1200" dirty="0"/>
              <a:t> (répertoire où il y a SETUP)</a:t>
            </a:r>
          </a:p>
          <a:p>
            <a:pPr marL="171450" indent="-171450" algn="just">
              <a:buFont typeface="Arial" panose="020B0604020202020204" pitchFamily="34" charset="0"/>
              <a:buChar char="•"/>
            </a:pPr>
            <a:r>
              <a:rPr lang="fr-FR" sz="1200" dirty="0"/>
              <a:t>Faire une copie du fichier </a:t>
            </a:r>
            <a:r>
              <a:rPr lang="fr-FR" sz="1200" dirty="0" err="1"/>
              <a:t>DSAgent.exe.config</a:t>
            </a:r>
            <a:r>
              <a:rPr lang="fr-FR" sz="1200" dirty="0"/>
              <a:t> (fichier CONFIG) par sécurité</a:t>
            </a:r>
          </a:p>
          <a:p>
            <a:pPr marL="171450" indent="-171450" algn="just">
              <a:buFont typeface="Arial" panose="020B0604020202020204" pitchFamily="34" charset="0"/>
              <a:buChar char="•"/>
            </a:pPr>
            <a:r>
              <a:rPr lang="fr-FR" sz="1200" dirty="0"/>
              <a:t>Ouvrez </a:t>
            </a:r>
            <a:r>
              <a:rPr lang="fr-FR" sz="1200" dirty="0" err="1"/>
              <a:t>DSAgent.exe.config</a:t>
            </a:r>
            <a:r>
              <a:rPr lang="fr-FR" sz="1200" dirty="0"/>
              <a:t> (fichier CONFIG) avec Bloc-notes</a:t>
            </a:r>
          </a:p>
          <a:p>
            <a:pPr marL="171450" indent="-171450" algn="just">
              <a:buFont typeface="Arial" panose="020B0604020202020204" pitchFamily="34" charset="0"/>
              <a:buChar char="•"/>
            </a:pPr>
            <a:r>
              <a:rPr lang="fr-FR" sz="1200" dirty="0"/>
              <a:t>Changement de NOMDISTRI:</a:t>
            </a:r>
          </a:p>
          <a:p>
            <a:pPr marL="628650" lvl="1" indent="-171450" algn="just">
              <a:buFont typeface="Arial" panose="020B0604020202020204" pitchFamily="34" charset="0"/>
              <a:buChar char="•"/>
            </a:pPr>
            <a:r>
              <a:rPr lang="fr-FR" sz="1200" dirty="0"/>
              <a:t>Cliquez sur Edition puis Remplacer</a:t>
            </a:r>
          </a:p>
          <a:p>
            <a:pPr marL="628650" lvl="1" indent="-171450" algn="just">
              <a:buFont typeface="Arial" panose="020B0604020202020204" pitchFamily="34" charset="0"/>
              <a:buChar char="•"/>
            </a:pPr>
            <a:r>
              <a:rPr lang="fr-FR" sz="1200" dirty="0"/>
              <a:t>Recherchez NOMDISTRI et remplacez par le nom de votre société</a:t>
            </a:r>
          </a:p>
          <a:p>
            <a:pPr marL="628650" lvl="1" indent="-171450" algn="just">
              <a:buFont typeface="Arial" panose="020B0604020202020204" pitchFamily="34" charset="0"/>
              <a:buChar char="•"/>
            </a:pPr>
            <a:r>
              <a:rPr lang="fr-FR" sz="1200" dirty="0"/>
              <a:t>Vous ferez 3 remplacements</a:t>
            </a:r>
          </a:p>
          <a:p>
            <a:pPr marL="171450" indent="-171450" algn="just">
              <a:buFont typeface="Arial" panose="020B0604020202020204" pitchFamily="34" charset="0"/>
              <a:buChar char="•"/>
            </a:pPr>
            <a:r>
              <a:rPr lang="fr-FR" sz="1200" dirty="0"/>
              <a:t>Ajout Adresse email:</a:t>
            </a:r>
          </a:p>
          <a:p>
            <a:pPr marL="628650" lvl="1" indent="-171450" algn="just">
              <a:buFont typeface="Arial" panose="020B0604020202020204" pitchFamily="34" charset="0"/>
              <a:buChar char="•"/>
            </a:pPr>
            <a:r>
              <a:rPr lang="fr-FR" sz="1200" dirty="0"/>
              <a:t>Cliquez sur Edition puis Rechercher (pensez à revenir au début du document)</a:t>
            </a:r>
          </a:p>
          <a:p>
            <a:pPr marL="628650" lvl="1" indent="-171450" algn="just">
              <a:buFont typeface="Arial" panose="020B0604020202020204" pitchFamily="34" charset="0"/>
              <a:buChar char="•"/>
            </a:pPr>
            <a:r>
              <a:rPr lang="fr-FR" sz="1200" dirty="0"/>
              <a:t>Recherchez eppadv@epson.fr </a:t>
            </a:r>
          </a:p>
          <a:p>
            <a:pPr marL="628650" lvl="1" indent="-171450" algn="just">
              <a:buFont typeface="Arial" panose="020B0604020202020204" pitchFamily="34" charset="0"/>
              <a:buChar char="•"/>
            </a:pPr>
            <a:r>
              <a:rPr lang="fr-FR" sz="1200" dirty="0"/>
              <a:t>Rajoutez après </a:t>
            </a:r>
            <a:r>
              <a:rPr lang="fr-FR" sz="1200" dirty="0">
                <a:hlinkClick r:id="rId4"/>
              </a:rPr>
              <a:t>eppadv@epson.fr</a:t>
            </a:r>
            <a:r>
              <a:rPr lang="fr-FR" sz="1200" dirty="0"/>
              <a:t> un ; puis votre adresse mail (sans aucun espace)</a:t>
            </a:r>
          </a:p>
          <a:p>
            <a:pPr marL="628650" lvl="1" indent="-171450" algn="just">
              <a:buFont typeface="Arial" panose="020B0604020202020204" pitchFamily="34" charset="0"/>
              <a:buChar char="•"/>
            </a:pPr>
            <a:r>
              <a:rPr lang="fr-FR" sz="1200" dirty="0"/>
              <a:t>5 adresses email maximum, y compris celles déjà paramétrées</a:t>
            </a:r>
          </a:p>
          <a:p>
            <a:pPr marL="171450" indent="-171450" algn="just">
              <a:buFont typeface="Arial" panose="020B0604020202020204" pitchFamily="34" charset="0"/>
              <a:buChar char="•"/>
            </a:pPr>
            <a:r>
              <a:rPr lang="fr-FR" sz="1200" dirty="0"/>
              <a:t>Enregistrer le fichier</a:t>
            </a:r>
          </a:p>
          <a:p>
            <a:pPr algn="just"/>
            <a:r>
              <a:rPr lang="fr-FR" sz="1200" dirty="0"/>
              <a:t>Maintenant </a:t>
            </a:r>
            <a:r>
              <a:rPr lang="fr-FR" sz="1200" dirty="0" err="1"/>
              <a:t>DSAgent</a:t>
            </a:r>
            <a:r>
              <a:rPr lang="fr-FR" sz="1200" dirty="0"/>
              <a:t> est personnalisé pour votre société. </a:t>
            </a:r>
          </a:p>
          <a:p>
            <a:pPr lvl="1" algn="just"/>
            <a:endParaRPr lang="fr-FR" sz="1200" dirty="0"/>
          </a:p>
          <a:p>
            <a:pPr algn="just"/>
            <a:endParaRPr lang="fr-FR" sz="1200" dirty="0"/>
          </a:p>
          <a:p>
            <a:pPr marL="171450" indent="-171450" algn="just">
              <a:buFont typeface="Arial" panose="020B0604020202020204" pitchFamily="34" charset="0"/>
              <a:buChar char="•"/>
            </a:pPr>
            <a:endParaRPr lang="fr-FR" sz="1200" dirty="0"/>
          </a:p>
          <a:p>
            <a:pPr marL="171450" indent="-171450" algn="just">
              <a:buFont typeface="Arial" panose="020B0604020202020204" pitchFamily="34" charset="0"/>
              <a:buChar char="•"/>
            </a:pPr>
            <a:endParaRPr lang="fr-FR" sz="1200" dirty="0"/>
          </a:p>
          <a:p>
            <a:pPr algn="just"/>
            <a:endParaRPr lang="fr-FR" sz="1200" dirty="0"/>
          </a:p>
        </p:txBody>
      </p:sp>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42861" y="1230958"/>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Personnalisation de </a:t>
            </a:r>
            <a:r>
              <a:rPr lang="fr-FR" b="1" dirty="0" err="1">
                <a:solidFill>
                  <a:srgbClr val="10218B"/>
                </a:solidFill>
              </a:rPr>
              <a:t>DSAgent</a:t>
            </a:r>
            <a:r>
              <a:rPr lang="fr-FR" b="1" dirty="0">
                <a:solidFill>
                  <a:srgbClr val="10218B"/>
                </a:solidFill>
              </a:rPr>
              <a:t> pour un distributeur</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2" name="Image 1">
            <a:extLst>
              <a:ext uri="{FF2B5EF4-FFF2-40B4-BE49-F238E27FC236}">
                <a16:creationId xmlns:a16="http://schemas.microsoft.com/office/drawing/2014/main" id="{A55B6A4E-C596-4D63-AA56-716237D0DE8A}"/>
              </a:ext>
            </a:extLst>
          </p:cNvPr>
          <p:cNvPicPr>
            <a:picLocks noChangeAspect="1"/>
          </p:cNvPicPr>
          <p:nvPr/>
        </p:nvPicPr>
        <p:blipFill>
          <a:blip r:embed="rId6"/>
          <a:stretch>
            <a:fillRect/>
          </a:stretch>
        </p:blipFill>
        <p:spPr>
          <a:xfrm>
            <a:off x="42861" y="6244254"/>
            <a:ext cx="1694894" cy="1367554"/>
          </a:xfrm>
          <a:prstGeom prst="rect">
            <a:avLst/>
          </a:prstGeom>
        </p:spPr>
      </p:pic>
      <p:pic>
        <p:nvPicPr>
          <p:cNvPr id="3" name="Image 2">
            <a:extLst>
              <a:ext uri="{FF2B5EF4-FFF2-40B4-BE49-F238E27FC236}">
                <a16:creationId xmlns:a16="http://schemas.microsoft.com/office/drawing/2014/main" id="{238551C7-A721-44F4-B818-66E585A4BAC7}"/>
              </a:ext>
            </a:extLst>
          </p:cNvPr>
          <p:cNvPicPr>
            <a:picLocks noChangeAspect="1"/>
          </p:cNvPicPr>
          <p:nvPr/>
        </p:nvPicPr>
        <p:blipFill>
          <a:blip r:embed="rId7"/>
          <a:stretch>
            <a:fillRect/>
          </a:stretch>
        </p:blipFill>
        <p:spPr>
          <a:xfrm>
            <a:off x="-21972" y="7710025"/>
            <a:ext cx="4963140" cy="1335758"/>
          </a:xfrm>
          <a:prstGeom prst="rect">
            <a:avLst/>
          </a:prstGeom>
        </p:spPr>
      </p:pic>
    </p:spTree>
    <p:extLst>
      <p:ext uri="{BB962C8B-B14F-4D97-AF65-F5344CB8AC3E}">
        <p14:creationId xmlns:p14="http://schemas.microsoft.com/office/powerpoint/2010/main" val="2560979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5456" y="0"/>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1972" y="98217"/>
            <a:ext cx="3793026"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err="1">
                <a:solidFill>
                  <a:srgbClr val="92D050"/>
                </a:solidFill>
                <a:latin typeface="HelveticaNeueLT Com 55 Roman" panose="020B0604020202020204" pitchFamily="34" charset="0"/>
              </a:rPr>
              <a:t>Process</a:t>
            </a:r>
            <a:r>
              <a:rPr lang="fr-FR" b="1" dirty="0">
                <a:solidFill>
                  <a:srgbClr val="92D050"/>
                </a:solidFill>
                <a:latin typeface="HelveticaNeueLT Com 55 Roman" panose="020B0604020202020204" pitchFamily="34" charset="0"/>
              </a:rPr>
              <a:t> de fonctionnement de GPA</a:t>
            </a:r>
          </a:p>
        </p:txBody>
      </p:sp>
      <p:grpSp>
        <p:nvGrpSpPr>
          <p:cNvPr id="35" name="Groupe 34"/>
          <p:cNvGrpSpPr/>
          <p:nvPr/>
        </p:nvGrpSpPr>
        <p:grpSpPr>
          <a:xfrm>
            <a:off x="-243409" y="1564988"/>
            <a:ext cx="2613209" cy="3511068"/>
            <a:chOff x="179511" y="1057300"/>
            <a:chExt cx="1959907" cy="2925884"/>
          </a:xfrm>
        </p:grpSpPr>
        <p:sp>
          <p:nvSpPr>
            <p:cNvPr id="36" name="Forme libre 35"/>
            <p:cNvSpPr>
              <a:spLocks noChangeAspect="1"/>
            </p:cNvSpPr>
            <p:nvPr/>
          </p:nvSpPr>
          <p:spPr>
            <a:xfrm>
              <a:off x="179511" y="1785830"/>
              <a:ext cx="1959907" cy="2197354"/>
            </a:xfrm>
            <a:custGeom>
              <a:avLst/>
              <a:gdLst>
                <a:gd name="connsiteX0" fmla="*/ 0 w 2512613"/>
                <a:gd name="connsiteY0" fmla="*/ 184745 h 1847453"/>
                <a:gd name="connsiteX1" fmla="*/ 184745 w 2512613"/>
                <a:gd name="connsiteY1" fmla="*/ 0 h 1847453"/>
                <a:gd name="connsiteX2" fmla="*/ 2327868 w 2512613"/>
                <a:gd name="connsiteY2" fmla="*/ 0 h 1847453"/>
                <a:gd name="connsiteX3" fmla="*/ 2512613 w 2512613"/>
                <a:gd name="connsiteY3" fmla="*/ 184745 h 1847453"/>
                <a:gd name="connsiteX4" fmla="*/ 2512613 w 2512613"/>
                <a:gd name="connsiteY4" fmla="*/ 1662708 h 1847453"/>
                <a:gd name="connsiteX5" fmla="*/ 2327868 w 2512613"/>
                <a:gd name="connsiteY5" fmla="*/ 1847453 h 1847453"/>
                <a:gd name="connsiteX6" fmla="*/ 184745 w 2512613"/>
                <a:gd name="connsiteY6" fmla="*/ 1847453 h 1847453"/>
                <a:gd name="connsiteX7" fmla="*/ 0 w 2512613"/>
                <a:gd name="connsiteY7" fmla="*/ 1662708 h 1847453"/>
                <a:gd name="connsiteX8" fmla="*/ 0 w 2512613"/>
                <a:gd name="connsiteY8" fmla="*/ 184745 h 184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2613" h="1847453">
                  <a:moveTo>
                    <a:pt x="0" y="184745"/>
                  </a:moveTo>
                  <a:cubicBezTo>
                    <a:pt x="0" y="82713"/>
                    <a:pt x="82713" y="0"/>
                    <a:pt x="184745" y="0"/>
                  </a:cubicBezTo>
                  <a:lnTo>
                    <a:pt x="2327868" y="0"/>
                  </a:lnTo>
                  <a:cubicBezTo>
                    <a:pt x="2429900" y="0"/>
                    <a:pt x="2512613" y="82713"/>
                    <a:pt x="2512613" y="184745"/>
                  </a:cubicBezTo>
                  <a:lnTo>
                    <a:pt x="2512613" y="1662708"/>
                  </a:lnTo>
                  <a:cubicBezTo>
                    <a:pt x="2512613" y="1764740"/>
                    <a:pt x="2429900" y="1847453"/>
                    <a:pt x="2327868" y="1847453"/>
                  </a:cubicBezTo>
                  <a:lnTo>
                    <a:pt x="184745" y="1847453"/>
                  </a:lnTo>
                  <a:cubicBezTo>
                    <a:pt x="82713" y="1847453"/>
                    <a:pt x="0" y="1764740"/>
                    <a:pt x="0" y="1662708"/>
                  </a:cubicBezTo>
                  <a:lnTo>
                    <a:pt x="0" y="184745"/>
                  </a:lnTo>
                  <a:close/>
                </a:path>
              </a:pathLst>
            </a:custGeom>
            <a:ln w="9525"/>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4515" tIns="165600" rIns="166340" bIns="166340" numCol="1" spcCol="1270" anchor="ctr" anchorCtr="1">
              <a:noAutofit/>
            </a:bodyPr>
            <a:lstStyle/>
            <a:p>
              <a:pPr marL="0" lvl="1" algn="ctr" defTabSz="1823080">
                <a:lnSpc>
                  <a:spcPct val="150000"/>
                </a:lnSpc>
                <a:spcBef>
                  <a:spcPct val="0"/>
                </a:spcBef>
              </a:pPr>
              <a:r>
                <a:rPr lang="fr-FR" i="1" dirty="0">
                  <a:solidFill>
                    <a:srgbClr val="000000"/>
                  </a:solidFill>
                  <a:latin typeface="Verdana" pitchFamily="34" charset="0"/>
                  <a:ea typeface="Verdana" pitchFamily="34" charset="0"/>
                  <a:cs typeface="Verdana" pitchFamily="34" charset="0"/>
                </a:rPr>
                <a:t>Système prédictif</a:t>
              </a:r>
            </a:p>
            <a:p>
              <a:pPr marL="0" lvl="1" algn="ctr" defTabSz="1823080">
                <a:lnSpc>
                  <a:spcPct val="150000"/>
                </a:lnSpc>
                <a:spcBef>
                  <a:spcPct val="0"/>
                </a:spcBef>
              </a:pPr>
              <a:r>
                <a:rPr lang="fr-FR" i="1" dirty="0">
                  <a:solidFill>
                    <a:srgbClr val="000000"/>
                  </a:solidFill>
                  <a:latin typeface="Verdana" pitchFamily="34" charset="0"/>
                  <a:ea typeface="Verdana" pitchFamily="34" charset="0"/>
                  <a:cs typeface="Verdana" pitchFamily="34" charset="0"/>
                </a:rPr>
                <a:t>EPSON</a:t>
              </a:r>
              <a:endParaRPr lang="en-GB" sz="1500" i="1" dirty="0">
                <a:solidFill>
                  <a:srgbClr val="000000"/>
                </a:solidFill>
                <a:latin typeface="Verdana" pitchFamily="34" charset="0"/>
                <a:ea typeface="Verdana" pitchFamily="34" charset="0"/>
                <a:cs typeface="Verdana" pitchFamily="34" charset="0"/>
              </a:endParaRPr>
            </a:p>
          </p:txBody>
        </p:sp>
        <p:sp>
          <p:nvSpPr>
            <p:cNvPr id="37" name="Forme libre 36"/>
            <p:cNvSpPr>
              <a:spLocks noChangeAspect="1"/>
            </p:cNvSpPr>
            <p:nvPr/>
          </p:nvSpPr>
          <p:spPr>
            <a:xfrm>
              <a:off x="382938" y="1057300"/>
              <a:ext cx="1553055" cy="617598"/>
            </a:xfrm>
            <a:custGeom>
              <a:avLst/>
              <a:gdLst>
                <a:gd name="connsiteX0" fmla="*/ 0 w 1991026"/>
                <a:gd name="connsiteY0" fmla="*/ 79177 h 791765"/>
                <a:gd name="connsiteX1" fmla="*/ 79177 w 1991026"/>
                <a:gd name="connsiteY1" fmla="*/ 0 h 791765"/>
                <a:gd name="connsiteX2" fmla="*/ 1911850 w 1991026"/>
                <a:gd name="connsiteY2" fmla="*/ 0 h 791765"/>
                <a:gd name="connsiteX3" fmla="*/ 1991027 w 1991026"/>
                <a:gd name="connsiteY3" fmla="*/ 79177 h 791765"/>
                <a:gd name="connsiteX4" fmla="*/ 1991026 w 1991026"/>
                <a:gd name="connsiteY4" fmla="*/ 712589 h 791765"/>
                <a:gd name="connsiteX5" fmla="*/ 1911849 w 1991026"/>
                <a:gd name="connsiteY5" fmla="*/ 791766 h 791765"/>
                <a:gd name="connsiteX6" fmla="*/ 79177 w 1991026"/>
                <a:gd name="connsiteY6" fmla="*/ 791765 h 791765"/>
                <a:gd name="connsiteX7" fmla="*/ 0 w 1991026"/>
                <a:gd name="connsiteY7" fmla="*/ 712588 h 791765"/>
                <a:gd name="connsiteX8" fmla="*/ 0 w 1991026"/>
                <a:gd name="connsiteY8" fmla="*/ 79177 h 791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1026" h="791765">
                  <a:moveTo>
                    <a:pt x="0" y="79177"/>
                  </a:moveTo>
                  <a:cubicBezTo>
                    <a:pt x="0" y="35449"/>
                    <a:pt x="35449" y="0"/>
                    <a:pt x="79177" y="0"/>
                  </a:cubicBezTo>
                  <a:lnTo>
                    <a:pt x="1911850" y="0"/>
                  </a:lnTo>
                  <a:cubicBezTo>
                    <a:pt x="1955578" y="0"/>
                    <a:pt x="1991027" y="35449"/>
                    <a:pt x="1991027" y="79177"/>
                  </a:cubicBezTo>
                  <a:cubicBezTo>
                    <a:pt x="1991027" y="290314"/>
                    <a:pt x="1991026" y="501452"/>
                    <a:pt x="1991026" y="712589"/>
                  </a:cubicBezTo>
                  <a:cubicBezTo>
                    <a:pt x="1991026" y="756317"/>
                    <a:pt x="1955577" y="791766"/>
                    <a:pt x="1911849" y="791766"/>
                  </a:cubicBezTo>
                  <a:lnTo>
                    <a:pt x="79177" y="791765"/>
                  </a:lnTo>
                  <a:cubicBezTo>
                    <a:pt x="35449" y="791765"/>
                    <a:pt x="0" y="756316"/>
                    <a:pt x="0" y="712588"/>
                  </a:cubicBezTo>
                  <a:lnTo>
                    <a:pt x="0" y="79177"/>
                  </a:lnTo>
                  <a:close/>
                </a:path>
              </a:pathLst>
            </a:custGeom>
            <a:solidFill>
              <a:srgbClr val="2D2D8A">
                <a:alpha val="58000"/>
              </a:srgbClr>
            </a:solidFill>
            <a:ln w="25400" cap="flat" cmpd="sng" algn="ctr">
              <a:solidFill>
                <a:srgbClr val="FFFFFF">
                  <a:hueOff val="0"/>
                  <a:satOff val="0"/>
                  <a:lumOff val="0"/>
                  <a:alphaOff val="0"/>
                </a:srgbClr>
              </a:solidFill>
              <a:prstDash val="solid"/>
            </a:ln>
            <a:effectLst/>
          </p:spPr>
          <p:txBody>
            <a:bodyPr spcFirstLastPara="0" vert="horz" wrap="square" lIns="70815" tIns="54940" rIns="70815" bIns="54940" numCol="1" spcCol="1270" anchor="ctr" anchorCtr="0">
              <a:noAutofit/>
            </a:bodyPr>
            <a:lstStyle/>
            <a:p>
              <a:pPr algn="ctr" defTabSz="1424280">
                <a:lnSpc>
                  <a:spcPct val="90000"/>
                </a:lnSpc>
                <a:spcBef>
                  <a:spcPct val="0"/>
                </a:spcBef>
                <a:spcAft>
                  <a:spcPct val="35000"/>
                </a:spcAft>
                <a:defRPr/>
              </a:pPr>
              <a:r>
                <a:rPr lang="fr-FR" dirty="0">
                  <a:solidFill>
                    <a:prstClr val="white"/>
                  </a:solidFill>
                  <a:latin typeface="Verdana" pitchFamily="34" charset="0"/>
                  <a:ea typeface="Verdana" pitchFamily="34" charset="0"/>
                  <a:cs typeface="Verdana" pitchFamily="34" charset="0"/>
                </a:rPr>
                <a:t>Périmètre Epson</a:t>
              </a:r>
              <a:endParaRPr lang="en-GB" dirty="0">
                <a:solidFill>
                  <a:prstClr val="white"/>
                </a:solidFill>
                <a:latin typeface="Verdana" pitchFamily="34" charset="0"/>
                <a:ea typeface="Verdana" pitchFamily="34" charset="0"/>
                <a:cs typeface="Verdana" pitchFamily="34" charset="0"/>
              </a:endParaRPr>
            </a:p>
          </p:txBody>
        </p:sp>
      </p:grpSp>
      <p:sp>
        <p:nvSpPr>
          <p:cNvPr id="40" name="Text Box 3"/>
          <p:cNvSpPr txBox="1">
            <a:spLocks noChangeArrowheads="1"/>
          </p:cNvSpPr>
          <p:nvPr/>
        </p:nvSpPr>
        <p:spPr bwMode="auto">
          <a:xfrm>
            <a:off x="2972950" y="1517372"/>
            <a:ext cx="3551348" cy="391872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rgbClr val="ED421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4564" tIns="0" rIns="0" bIns="0">
            <a:noAutofit/>
          </a:bodyPr>
          <a:lstStyle>
            <a:lvl1pPr defTabSz="450850" eaLnBrk="0" hangingPunct="0">
              <a:defRPr>
                <a:solidFill>
                  <a:schemeClr val="tx1"/>
                </a:solidFill>
                <a:latin typeface="Arial" pitchFamily="34" charset="0"/>
              </a:defRPr>
            </a:lvl1pPr>
            <a:lvl2pPr marL="742950" indent="-285750" defTabSz="450850" eaLnBrk="0" hangingPunct="0">
              <a:defRPr>
                <a:solidFill>
                  <a:schemeClr val="tx1"/>
                </a:solidFill>
                <a:latin typeface="Arial" pitchFamily="34" charset="0"/>
              </a:defRPr>
            </a:lvl2pPr>
            <a:lvl3pPr marL="1143000" indent="-228600" defTabSz="450850" eaLnBrk="0" hangingPunct="0">
              <a:defRPr>
                <a:solidFill>
                  <a:schemeClr val="tx1"/>
                </a:solidFill>
                <a:latin typeface="Arial" pitchFamily="34" charset="0"/>
              </a:defRPr>
            </a:lvl3pPr>
            <a:lvl4pPr marL="1600200" indent="-228600" defTabSz="450850" eaLnBrk="0" hangingPunct="0">
              <a:defRPr>
                <a:solidFill>
                  <a:schemeClr val="tx1"/>
                </a:solidFill>
                <a:latin typeface="Arial" pitchFamily="34" charset="0"/>
              </a:defRPr>
            </a:lvl4pPr>
            <a:lvl5pPr marL="2057400" indent="-228600" defTabSz="450850" eaLnBrk="0" hangingPunct="0">
              <a:defRPr>
                <a:solidFill>
                  <a:schemeClr val="tx1"/>
                </a:solidFill>
                <a:latin typeface="Arial" pitchFamily="34" charset="0"/>
              </a:defRPr>
            </a:lvl5pPr>
            <a:lvl6pPr marL="2514600" indent="-228600" defTabSz="450850" eaLnBrk="0" fontAlgn="base" hangingPunct="0">
              <a:spcBef>
                <a:spcPct val="0"/>
              </a:spcBef>
              <a:spcAft>
                <a:spcPct val="0"/>
              </a:spcAft>
              <a:defRPr>
                <a:solidFill>
                  <a:schemeClr val="tx1"/>
                </a:solidFill>
                <a:latin typeface="Arial" pitchFamily="34" charset="0"/>
              </a:defRPr>
            </a:lvl6pPr>
            <a:lvl7pPr marL="2971800" indent="-228600" defTabSz="450850" eaLnBrk="0" fontAlgn="base" hangingPunct="0">
              <a:spcBef>
                <a:spcPct val="0"/>
              </a:spcBef>
              <a:spcAft>
                <a:spcPct val="0"/>
              </a:spcAft>
              <a:defRPr>
                <a:solidFill>
                  <a:schemeClr val="tx1"/>
                </a:solidFill>
                <a:latin typeface="Arial" pitchFamily="34" charset="0"/>
              </a:defRPr>
            </a:lvl7pPr>
            <a:lvl8pPr marL="3429000" indent="-228600" defTabSz="450850" eaLnBrk="0" fontAlgn="base" hangingPunct="0">
              <a:spcBef>
                <a:spcPct val="0"/>
              </a:spcBef>
              <a:spcAft>
                <a:spcPct val="0"/>
              </a:spcAft>
              <a:defRPr>
                <a:solidFill>
                  <a:schemeClr val="tx1"/>
                </a:solidFill>
                <a:latin typeface="Arial" pitchFamily="34" charset="0"/>
              </a:defRPr>
            </a:lvl8pPr>
            <a:lvl9pPr marL="3886200" indent="-228600" defTabSz="450850" eaLnBrk="0" fontAlgn="base" hangingPunct="0">
              <a:spcBef>
                <a:spcPct val="0"/>
              </a:spcBef>
              <a:spcAft>
                <a:spcPct val="0"/>
              </a:spcAft>
              <a:defRPr>
                <a:solidFill>
                  <a:schemeClr val="tx1"/>
                </a:solidFill>
                <a:latin typeface="Arial" pitchFamily="34" charset="0"/>
              </a:defRPr>
            </a:lvl9pPr>
          </a:lstStyle>
          <a:p>
            <a:pPr eaLnBrk="1" hangingPunct="1"/>
            <a:r>
              <a:rPr lang="fr-FR" sz="1500" dirty="0">
                <a:solidFill>
                  <a:srgbClr val="000000"/>
                </a:solidFill>
                <a:latin typeface="+mn-lt"/>
                <a:ea typeface="Verdana" pitchFamily="34" charset="0"/>
                <a:cs typeface="Verdana" pitchFamily="34" charset="0"/>
              </a:rPr>
              <a:t>Analyser votre consommation en temps réel</a:t>
            </a:r>
          </a:p>
          <a:p>
            <a:pPr marL="450850" lvl="1" indent="-177800" eaLnBrk="1" hangingPunct="1">
              <a:buFont typeface="Courier New" panose="02070309020205020404" pitchFamily="49" charset="0"/>
              <a:buChar char="o"/>
            </a:pPr>
            <a:r>
              <a:rPr lang="fr-FR" sz="1500" dirty="0">
                <a:solidFill>
                  <a:srgbClr val="000000"/>
                </a:solidFill>
                <a:latin typeface="+mn-lt"/>
                <a:ea typeface="Verdana" pitchFamily="34" charset="0"/>
                <a:cs typeface="Verdana" pitchFamily="34" charset="0"/>
              </a:rPr>
              <a:t>Votre volume d’impression</a:t>
            </a:r>
          </a:p>
          <a:p>
            <a:pPr marL="450850" lvl="1" indent="-177800" eaLnBrk="1" hangingPunct="1">
              <a:buFont typeface="Courier New" panose="02070309020205020404" pitchFamily="49" charset="0"/>
              <a:buChar char="o"/>
            </a:pPr>
            <a:r>
              <a:rPr lang="fr-FR" sz="1500" dirty="0">
                <a:solidFill>
                  <a:srgbClr val="000000"/>
                </a:solidFill>
                <a:latin typeface="+mn-lt"/>
                <a:ea typeface="Verdana" pitchFamily="34" charset="0"/>
                <a:cs typeface="Verdana" pitchFamily="34" charset="0"/>
              </a:rPr>
              <a:t>La quantité d’encre consommée</a:t>
            </a:r>
          </a:p>
          <a:p>
            <a:pPr eaLnBrk="1" hangingPunct="1"/>
            <a:endParaRPr lang="fr-FR" sz="1500" dirty="0">
              <a:solidFill>
                <a:srgbClr val="000000"/>
              </a:solidFill>
              <a:latin typeface="+mn-lt"/>
              <a:ea typeface="Verdana" pitchFamily="34" charset="0"/>
              <a:cs typeface="Verdana" pitchFamily="34" charset="0"/>
            </a:endParaRPr>
          </a:p>
          <a:p>
            <a:pPr eaLnBrk="1" hangingPunct="1"/>
            <a:endParaRPr lang="fr-FR" sz="1500" dirty="0">
              <a:solidFill>
                <a:srgbClr val="000000"/>
              </a:solidFill>
              <a:latin typeface="+mn-lt"/>
              <a:ea typeface="Verdana" pitchFamily="34" charset="0"/>
              <a:cs typeface="Verdana" pitchFamily="34" charset="0"/>
            </a:endParaRPr>
          </a:p>
          <a:p>
            <a:pPr eaLnBrk="1" hangingPunct="1"/>
            <a:r>
              <a:rPr lang="fr-FR" sz="1500" dirty="0">
                <a:solidFill>
                  <a:srgbClr val="000000"/>
                </a:solidFill>
                <a:latin typeface="+mn-lt"/>
                <a:ea typeface="Verdana" pitchFamily="34" charset="0"/>
                <a:cs typeface="Verdana" pitchFamily="34" charset="0"/>
              </a:rPr>
              <a:t>Sur une période de référence</a:t>
            </a:r>
          </a:p>
          <a:p>
            <a:pPr marL="446088" lvl="1" indent="-173038" eaLnBrk="1" hangingPunct="1">
              <a:buFont typeface="Courier New" panose="02070309020205020404" pitchFamily="49" charset="0"/>
              <a:buChar char="o"/>
            </a:pPr>
            <a:r>
              <a:rPr lang="fr-FR" sz="1500" dirty="0">
                <a:solidFill>
                  <a:srgbClr val="000000"/>
                </a:solidFill>
                <a:latin typeface="+mn-lt"/>
                <a:ea typeface="Verdana" pitchFamily="34" charset="0"/>
                <a:cs typeface="Verdana" pitchFamily="34" charset="0"/>
              </a:rPr>
              <a:t>Sur les 12 dernières semaines	d’utilisation glissantes</a:t>
            </a:r>
          </a:p>
          <a:p>
            <a:pPr eaLnBrk="1" hangingPunct="1"/>
            <a:endParaRPr lang="fr-FR" sz="1500" dirty="0">
              <a:solidFill>
                <a:srgbClr val="000000"/>
              </a:solidFill>
              <a:latin typeface="+mn-lt"/>
              <a:ea typeface="Verdana" pitchFamily="34" charset="0"/>
              <a:cs typeface="Verdana" pitchFamily="34" charset="0"/>
            </a:endParaRPr>
          </a:p>
          <a:p>
            <a:pPr eaLnBrk="1" hangingPunct="1"/>
            <a:endParaRPr lang="fr-FR" sz="1500" dirty="0">
              <a:solidFill>
                <a:srgbClr val="000000"/>
              </a:solidFill>
              <a:latin typeface="+mn-lt"/>
              <a:ea typeface="Verdana" pitchFamily="34" charset="0"/>
              <a:cs typeface="Verdana" pitchFamily="34" charset="0"/>
            </a:endParaRPr>
          </a:p>
          <a:p>
            <a:pPr eaLnBrk="1" hangingPunct="1"/>
            <a:r>
              <a:rPr lang="fr-FR" sz="1500" dirty="0">
                <a:solidFill>
                  <a:srgbClr val="000000"/>
                </a:solidFill>
                <a:latin typeface="+mn-lt"/>
                <a:ea typeface="Verdana" pitchFamily="34" charset="0"/>
                <a:cs typeface="Verdana" pitchFamily="34" charset="0"/>
              </a:rPr>
              <a:t>L’objectif est de définir la quantité moyenne de consommables utilisés et ainsi </a:t>
            </a:r>
            <a:r>
              <a:rPr lang="fr-FR" sz="1500" i="1" u="sng" dirty="0">
                <a:solidFill>
                  <a:srgbClr val="FF0000"/>
                </a:solidFill>
                <a:latin typeface="+mn-lt"/>
                <a:ea typeface="Verdana" pitchFamily="34" charset="0"/>
                <a:cs typeface="Verdana" pitchFamily="34" charset="0"/>
              </a:rPr>
              <a:t>anticiper la date potentielle du réel besoin en consommable</a:t>
            </a:r>
          </a:p>
          <a:p>
            <a:pPr eaLnBrk="1" hangingPunct="1"/>
            <a:endParaRPr lang="fr-FR" sz="1500" dirty="0">
              <a:solidFill>
                <a:srgbClr val="000000"/>
              </a:solidFill>
              <a:latin typeface="+mn-lt"/>
              <a:ea typeface="Verdana" pitchFamily="34" charset="0"/>
              <a:cs typeface="Verdana" pitchFamily="34" charset="0"/>
            </a:endParaRPr>
          </a:p>
        </p:txBody>
      </p:sp>
      <p:sp>
        <p:nvSpPr>
          <p:cNvPr id="42" name="Accolade ouvrante 41"/>
          <p:cNvSpPr/>
          <p:nvPr/>
        </p:nvSpPr>
        <p:spPr>
          <a:xfrm>
            <a:off x="2533581" y="1619672"/>
            <a:ext cx="319355" cy="3456384"/>
          </a:xfrm>
          <a:prstGeom prst="leftBrace">
            <a:avLst/>
          </a:prstGeom>
          <a:ln w="19050">
            <a:solidFill>
              <a:srgbClr val="FFC000"/>
            </a:solidFill>
          </a:ln>
        </p:spPr>
        <p:style>
          <a:lnRef idx="1">
            <a:schemeClr val="accent1"/>
          </a:lnRef>
          <a:fillRef idx="0">
            <a:schemeClr val="accent1"/>
          </a:fillRef>
          <a:effectRef idx="0">
            <a:schemeClr val="accent1"/>
          </a:effectRef>
          <a:fontRef idx="minor">
            <a:schemeClr val="tx1"/>
          </a:fontRef>
        </p:style>
        <p:txBody>
          <a:bodyPr lIns="117198" tIns="58598" rIns="117198" bIns="58598" rtlCol="0" anchor="ctr"/>
          <a:lstStyle/>
          <a:p>
            <a:pPr algn="ctr"/>
            <a:endParaRPr lang="fr-FR">
              <a:solidFill>
                <a:srgbClr val="FF6600"/>
              </a:solidFill>
            </a:endParaRPr>
          </a:p>
        </p:txBody>
      </p:sp>
      <p:pic>
        <p:nvPicPr>
          <p:cNvPr id="47" name="Image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80048" y="3401884"/>
            <a:ext cx="790570" cy="711513"/>
          </a:xfrm>
          <a:prstGeom prst="rect">
            <a:avLst/>
          </a:prstGeom>
        </p:spPr>
      </p:pic>
      <p:pic>
        <p:nvPicPr>
          <p:cNvPr id="62" name="Image 6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408" y="5975983"/>
            <a:ext cx="1249265" cy="1124339"/>
          </a:xfrm>
          <a:prstGeom prst="rect">
            <a:avLst/>
          </a:prstGeom>
        </p:spPr>
      </p:pic>
      <p:sp>
        <p:nvSpPr>
          <p:cNvPr id="63" name="Text Box 3"/>
          <p:cNvSpPr txBox="1">
            <a:spLocks noChangeArrowheads="1"/>
          </p:cNvSpPr>
          <p:nvPr/>
        </p:nvSpPr>
        <p:spPr bwMode="auto">
          <a:xfrm>
            <a:off x="1052736" y="5996123"/>
            <a:ext cx="5471561" cy="1123200"/>
          </a:xfrm>
          <a:prstGeom prst="rect">
            <a:avLst/>
          </a:prstGeom>
          <a:noFill/>
          <a:ln w="22225" cmpd="dbl">
            <a:solidFill>
              <a:srgbClr val="ED4213"/>
            </a:solidFill>
            <a:prstDash val="dash"/>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4564" tIns="0" rIns="0" bIns="0" anchor="ctr">
            <a:noAutofit/>
          </a:bodyPr>
          <a:lstStyle>
            <a:lvl1pPr defTabSz="450850" eaLnBrk="0" hangingPunct="0">
              <a:defRPr>
                <a:solidFill>
                  <a:schemeClr val="tx1"/>
                </a:solidFill>
                <a:latin typeface="Arial" pitchFamily="34" charset="0"/>
              </a:defRPr>
            </a:lvl1pPr>
            <a:lvl2pPr marL="742950" indent="-285750" defTabSz="450850" eaLnBrk="0" hangingPunct="0">
              <a:defRPr>
                <a:solidFill>
                  <a:schemeClr val="tx1"/>
                </a:solidFill>
                <a:latin typeface="Arial" pitchFamily="34" charset="0"/>
              </a:defRPr>
            </a:lvl2pPr>
            <a:lvl3pPr marL="1143000" indent="-228600" defTabSz="450850" eaLnBrk="0" hangingPunct="0">
              <a:defRPr>
                <a:solidFill>
                  <a:schemeClr val="tx1"/>
                </a:solidFill>
                <a:latin typeface="Arial" pitchFamily="34" charset="0"/>
              </a:defRPr>
            </a:lvl3pPr>
            <a:lvl4pPr marL="1600200" indent="-228600" defTabSz="450850" eaLnBrk="0" hangingPunct="0">
              <a:defRPr>
                <a:solidFill>
                  <a:schemeClr val="tx1"/>
                </a:solidFill>
                <a:latin typeface="Arial" pitchFamily="34" charset="0"/>
              </a:defRPr>
            </a:lvl4pPr>
            <a:lvl5pPr marL="2057400" indent="-228600" defTabSz="450850" eaLnBrk="0" hangingPunct="0">
              <a:defRPr>
                <a:solidFill>
                  <a:schemeClr val="tx1"/>
                </a:solidFill>
                <a:latin typeface="Arial" pitchFamily="34" charset="0"/>
              </a:defRPr>
            </a:lvl5pPr>
            <a:lvl6pPr marL="2514600" indent="-228600" defTabSz="450850" eaLnBrk="0" fontAlgn="base" hangingPunct="0">
              <a:spcBef>
                <a:spcPct val="0"/>
              </a:spcBef>
              <a:spcAft>
                <a:spcPct val="0"/>
              </a:spcAft>
              <a:defRPr>
                <a:solidFill>
                  <a:schemeClr val="tx1"/>
                </a:solidFill>
                <a:latin typeface="Arial" pitchFamily="34" charset="0"/>
              </a:defRPr>
            </a:lvl6pPr>
            <a:lvl7pPr marL="2971800" indent="-228600" defTabSz="450850" eaLnBrk="0" fontAlgn="base" hangingPunct="0">
              <a:spcBef>
                <a:spcPct val="0"/>
              </a:spcBef>
              <a:spcAft>
                <a:spcPct val="0"/>
              </a:spcAft>
              <a:defRPr>
                <a:solidFill>
                  <a:schemeClr val="tx1"/>
                </a:solidFill>
                <a:latin typeface="Arial" pitchFamily="34" charset="0"/>
              </a:defRPr>
            </a:lvl7pPr>
            <a:lvl8pPr marL="3429000" indent="-228600" defTabSz="450850" eaLnBrk="0" fontAlgn="base" hangingPunct="0">
              <a:spcBef>
                <a:spcPct val="0"/>
              </a:spcBef>
              <a:spcAft>
                <a:spcPct val="0"/>
              </a:spcAft>
              <a:defRPr>
                <a:solidFill>
                  <a:schemeClr val="tx1"/>
                </a:solidFill>
                <a:latin typeface="Arial" pitchFamily="34" charset="0"/>
              </a:defRPr>
            </a:lvl8pPr>
            <a:lvl9pPr marL="3886200" indent="-228600" defTabSz="450850" eaLnBrk="0" fontAlgn="base" hangingPunct="0">
              <a:spcBef>
                <a:spcPct val="0"/>
              </a:spcBef>
              <a:spcAft>
                <a:spcPct val="0"/>
              </a:spcAft>
              <a:defRPr>
                <a:solidFill>
                  <a:schemeClr val="tx1"/>
                </a:solidFill>
                <a:latin typeface="Arial" pitchFamily="34" charset="0"/>
              </a:defRPr>
            </a:lvl9pPr>
          </a:lstStyle>
          <a:p>
            <a:r>
              <a:rPr lang="fr-FR" sz="1500" i="1" dirty="0">
                <a:solidFill>
                  <a:srgbClr val="000000"/>
                </a:solidFill>
                <a:latin typeface="+mn-lt"/>
                <a:ea typeface="Verdana" pitchFamily="34" charset="0"/>
                <a:cs typeface="Verdana" pitchFamily="34" charset="0"/>
              </a:rPr>
              <a:t>Pour livrer le(s) consommable(s) sur site de manière 100% Automatisée  via </a:t>
            </a:r>
          </a:p>
          <a:p>
            <a:r>
              <a:rPr lang="fr-FR" sz="1500" i="1" u="sng" dirty="0">
                <a:solidFill>
                  <a:srgbClr val="000000"/>
                </a:solidFill>
                <a:latin typeface="+mn-lt"/>
                <a:ea typeface="Verdana" pitchFamily="34" charset="0"/>
                <a:cs typeface="Verdana" pitchFamily="34" charset="0"/>
              </a:rPr>
              <a:t>UPS LOGISTICS</a:t>
            </a:r>
            <a:r>
              <a:rPr lang="fr-FR" sz="1500" i="1" dirty="0">
                <a:solidFill>
                  <a:srgbClr val="000000"/>
                </a:solidFill>
                <a:latin typeface="+mn-lt"/>
                <a:ea typeface="Verdana" pitchFamily="34" charset="0"/>
                <a:cs typeface="Verdana" pitchFamily="34" charset="0"/>
              </a:rPr>
              <a:t> et ce, 3 semaines avant que la machine ne le réclame.</a:t>
            </a:r>
          </a:p>
        </p:txBody>
      </p:sp>
    </p:spTree>
    <p:extLst>
      <p:ext uri="{BB962C8B-B14F-4D97-AF65-F5344CB8AC3E}">
        <p14:creationId xmlns:p14="http://schemas.microsoft.com/office/powerpoint/2010/main" val="165345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up)">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
                                            <p:txEl>
                                              <p:pRg st="0" end="0"/>
                                            </p:txEl>
                                          </p:spTgt>
                                        </p:tgtEl>
                                        <p:attrNameLst>
                                          <p:attrName>style.visibility</p:attrName>
                                        </p:attrNameLst>
                                      </p:cBhvr>
                                      <p:to>
                                        <p:strVal val="visible"/>
                                      </p:to>
                                    </p:set>
                                    <p:animEffect transition="in" filter="fade">
                                      <p:cBhvr>
                                        <p:cTn id="17" dur="1000"/>
                                        <p:tgtEl>
                                          <p:spTgt spid="4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
                                            <p:txEl>
                                              <p:pRg st="1" end="1"/>
                                            </p:txEl>
                                          </p:spTgt>
                                        </p:tgtEl>
                                        <p:attrNameLst>
                                          <p:attrName>style.visibility</p:attrName>
                                        </p:attrNameLst>
                                      </p:cBhvr>
                                      <p:to>
                                        <p:strVal val="visible"/>
                                      </p:to>
                                    </p:set>
                                    <p:animEffect transition="in" filter="fade">
                                      <p:cBhvr>
                                        <p:cTn id="22" dur="1000"/>
                                        <p:tgtEl>
                                          <p:spTgt spid="4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
                                            <p:txEl>
                                              <p:pRg st="2" end="2"/>
                                            </p:txEl>
                                          </p:spTgt>
                                        </p:tgtEl>
                                        <p:attrNameLst>
                                          <p:attrName>style.visibility</p:attrName>
                                        </p:attrNameLst>
                                      </p:cBhvr>
                                      <p:to>
                                        <p:strVal val="visible"/>
                                      </p:to>
                                    </p:set>
                                    <p:animEffect transition="in" filter="fade">
                                      <p:cBhvr>
                                        <p:cTn id="27" dur="1000"/>
                                        <p:tgtEl>
                                          <p:spTgt spid="4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
                                            <p:txEl>
                                              <p:pRg st="5" end="5"/>
                                            </p:txEl>
                                          </p:spTgt>
                                        </p:tgtEl>
                                        <p:attrNameLst>
                                          <p:attrName>style.visibility</p:attrName>
                                        </p:attrNameLst>
                                      </p:cBhvr>
                                      <p:to>
                                        <p:strVal val="visible"/>
                                      </p:to>
                                    </p:set>
                                    <p:animEffect transition="in" filter="fade">
                                      <p:cBhvr>
                                        <p:cTn id="32" dur="500"/>
                                        <p:tgtEl>
                                          <p:spTgt spid="40">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0">
                                            <p:txEl>
                                              <p:pRg st="6" end="6"/>
                                            </p:txEl>
                                          </p:spTgt>
                                        </p:tgtEl>
                                        <p:attrNameLst>
                                          <p:attrName>style.visibility</p:attrName>
                                        </p:attrNameLst>
                                      </p:cBhvr>
                                      <p:to>
                                        <p:strVal val="visible"/>
                                      </p:to>
                                    </p:set>
                                    <p:animEffect transition="in" filter="fade">
                                      <p:cBhvr>
                                        <p:cTn id="35" dur="500"/>
                                        <p:tgtEl>
                                          <p:spTgt spid="40">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0">
                                            <p:txEl>
                                              <p:pRg st="9" end="9"/>
                                            </p:txEl>
                                          </p:spTgt>
                                        </p:tgtEl>
                                        <p:attrNameLst>
                                          <p:attrName>style.visibility</p:attrName>
                                        </p:attrNameLst>
                                      </p:cBhvr>
                                      <p:to>
                                        <p:strVal val="visible"/>
                                      </p:to>
                                    </p:set>
                                    <p:animEffect transition="in" filter="fade">
                                      <p:cBhvr>
                                        <p:cTn id="40" dur="500"/>
                                        <p:tgtEl>
                                          <p:spTgt spid="40">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fade">
                                      <p:cBhvr>
                                        <p:cTn id="48" dur="1000"/>
                                        <p:tgtEl>
                                          <p:spTgt spid="62"/>
                                        </p:tgtEl>
                                      </p:cBhvr>
                                    </p:animEffect>
                                    <p:anim calcmode="lin" valueType="num">
                                      <p:cBhvr>
                                        <p:cTn id="49" dur="1000" fill="hold"/>
                                        <p:tgtEl>
                                          <p:spTgt spid="62"/>
                                        </p:tgtEl>
                                        <p:attrNameLst>
                                          <p:attrName>ppt_x</p:attrName>
                                        </p:attrNameLst>
                                      </p:cBhvr>
                                      <p:tavLst>
                                        <p:tav tm="0">
                                          <p:val>
                                            <p:strVal val="#ppt_x"/>
                                          </p:val>
                                        </p:tav>
                                        <p:tav tm="100000">
                                          <p:val>
                                            <p:strVal val="#ppt_x"/>
                                          </p:val>
                                        </p:tav>
                                      </p:tavLst>
                                    </p:anim>
                                    <p:anim calcmode="lin" valueType="num">
                                      <p:cBhvr>
                                        <p:cTn id="50" dur="1000" fill="hold"/>
                                        <p:tgtEl>
                                          <p:spTgt spid="6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500"/>
                                  </p:stCondLst>
                                  <p:childTnLst>
                                    <p:set>
                                      <p:cBhvr>
                                        <p:cTn id="52" dur="1" fill="hold">
                                          <p:stCondLst>
                                            <p:cond delay="0"/>
                                          </p:stCondLst>
                                        </p:cTn>
                                        <p:tgtEl>
                                          <p:spTgt spid="63"/>
                                        </p:tgtEl>
                                        <p:attrNameLst>
                                          <p:attrName>style.visibility</p:attrName>
                                        </p:attrNameLst>
                                      </p:cBhvr>
                                      <p:to>
                                        <p:strVal val="visible"/>
                                      </p:to>
                                    </p:set>
                                    <p:animEffect transition="in" filter="fade">
                                      <p:cBhvr>
                                        <p:cTn id="53" dur="1000"/>
                                        <p:tgtEl>
                                          <p:spTgt spid="63"/>
                                        </p:tgtEl>
                                      </p:cBhvr>
                                    </p:animEffect>
                                    <p:anim calcmode="lin" valueType="num">
                                      <p:cBhvr>
                                        <p:cTn id="54" dur="1000" fill="hold"/>
                                        <p:tgtEl>
                                          <p:spTgt spid="63"/>
                                        </p:tgtEl>
                                        <p:attrNameLst>
                                          <p:attrName>ppt_x</p:attrName>
                                        </p:attrNameLst>
                                      </p:cBhvr>
                                      <p:tavLst>
                                        <p:tav tm="0">
                                          <p:val>
                                            <p:strVal val="#ppt_x"/>
                                          </p:val>
                                        </p:tav>
                                        <p:tav tm="100000">
                                          <p:val>
                                            <p:strVal val="#ppt_x"/>
                                          </p:val>
                                        </p:tav>
                                      </p:tavLst>
                                    </p:anim>
                                    <p:anim calcmode="lin" valueType="num">
                                      <p:cBhvr>
                                        <p:cTn id="5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10993"/>
            <a:ext cx="6890759" cy="9154993"/>
          </a:xfrm>
          <a:prstGeom prst="rect">
            <a:avLst/>
          </a:prstGeom>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71" y="-10993"/>
            <a:ext cx="6879972" cy="3862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2757" y="5"/>
            <a:ext cx="6890759" cy="3851919"/>
          </a:xfrm>
          <a:prstGeom prst="rect">
            <a:avLst/>
          </a:prstGeom>
          <a:solidFill>
            <a:srgbClr val="154096">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
        <p:nvSpPr>
          <p:cNvPr id="10" name="Étoile à 5 branches 9"/>
          <p:cNvSpPr/>
          <p:nvPr/>
        </p:nvSpPr>
        <p:spPr>
          <a:xfrm>
            <a:off x="265460" y="5295202"/>
            <a:ext cx="245913" cy="245913"/>
          </a:xfrm>
          <a:prstGeom prst="star5">
            <a:avLst/>
          </a:prstGeom>
          <a:solidFill>
            <a:srgbClr val="92D05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Picture 6" descr="https://www.epson.com/_alfresco/LandingPages/landing/PrecisionCore/tech/images/img_logo_precisioncore_170x8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3256" y="3995937"/>
            <a:ext cx="1005426" cy="502715"/>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572654" y="5248878"/>
            <a:ext cx="5540472" cy="338554"/>
          </a:xfrm>
          <a:prstGeom prst="rect">
            <a:avLst/>
          </a:prstGeom>
          <a:noFill/>
        </p:spPr>
        <p:txBody>
          <a:bodyPr wrap="square" rtlCol="0">
            <a:spAutoFit/>
          </a:bodyPr>
          <a:lstStyle/>
          <a:p>
            <a:r>
              <a:rPr lang="fr-FR" sz="1600" b="1" dirty="0">
                <a:solidFill>
                  <a:srgbClr val="10218B"/>
                </a:solidFill>
                <a:latin typeface="Arial" panose="020B0604020202020204" pitchFamily="34" charset="0"/>
                <a:cs typeface="Arial" panose="020B0604020202020204" pitchFamily="34" charset="0"/>
              </a:rPr>
              <a:t>Mes contacts EPSON :</a:t>
            </a:r>
          </a:p>
        </p:txBody>
      </p:sp>
      <p:sp>
        <p:nvSpPr>
          <p:cNvPr id="14" name="ZoneTexte 13"/>
          <p:cNvSpPr txBox="1"/>
          <p:nvPr/>
        </p:nvSpPr>
        <p:spPr>
          <a:xfrm>
            <a:off x="548680" y="6143754"/>
            <a:ext cx="6190003" cy="307777"/>
          </a:xfrm>
          <a:prstGeom prst="rect">
            <a:avLst/>
          </a:prstGeom>
          <a:noFill/>
        </p:spPr>
        <p:txBody>
          <a:bodyPr wrap="square" rtlCol="0">
            <a:spAutoFit/>
          </a:bodyPr>
          <a:lstStyle/>
          <a:p>
            <a:r>
              <a:rPr lang="fr-FR" sz="1400" dirty="0"/>
              <a:t>Contact commercial : Thomas Lestienne</a:t>
            </a:r>
          </a:p>
        </p:txBody>
      </p:sp>
      <p:sp>
        <p:nvSpPr>
          <p:cNvPr id="15" name="ZoneTexte 14"/>
          <p:cNvSpPr txBox="1"/>
          <p:nvPr/>
        </p:nvSpPr>
        <p:spPr>
          <a:xfrm>
            <a:off x="535369" y="6496476"/>
            <a:ext cx="6101057" cy="307777"/>
          </a:xfrm>
          <a:prstGeom prst="rect">
            <a:avLst/>
          </a:prstGeom>
          <a:noFill/>
        </p:spPr>
        <p:txBody>
          <a:bodyPr wrap="square" rtlCol="0">
            <a:spAutoFit/>
          </a:bodyPr>
          <a:lstStyle/>
          <a:p>
            <a:r>
              <a:rPr lang="fr-FR" sz="1400" dirty="0"/>
              <a:t>Contact technique : Bruno Rebillet</a:t>
            </a:r>
          </a:p>
        </p:txBody>
      </p:sp>
      <p:sp>
        <p:nvSpPr>
          <p:cNvPr id="16" name="ZoneTexte 15"/>
          <p:cNvSpPr txBox="1"/>
          <p:nvPr/>
        </p:nvSpPr>
        <p:spPr>
          <a:xfrm>
            <a:off x="525847" y="6856516"/>
            <a:ext cx="6768752" cy="954107"/>
          </a:xfrm>
          <a:prstGeom prst="rect">
            <a:avLst/>
          </a:prstGeom>
          <a:noFill/>
        </p:spPr>
        <p:txBody>
          <a:bodyPr wrap="square" rtlCol="0">
            <a:spAutoFit/>
          </a:bodyPr>
          <a:lstStyle/>
          <a:p>
            <a:pPr>
              <a:tabLst>
                <a:tab pos="2600325" algn="l"/>
              </a:tabLst>
            </a:pPr>
            <a:r>
              <a:rPr lang="fr-FR" sz="1400" dirty="0"/>
              <a:t>Contact en cas de panne matériel : 	Hotline - 0821 017 017</a:t>
            </a:r>
          </a:p>
          <a:p>
            <a:pPr>
              <a:tabLst>
                <a:tab pos="2600325" algn="l"/>
              </a:tabLst>
            </a:pPr>
            <a:endParaRPr lang="fr-FR" sz="1400" dirty="0"/>
          </a:p>
          <a:p>
            <a:pPr>
              <a:tabLst>
                <a:tab pos="2600325" algn="l"/>
              </a:tabLst>
            </a:pPr>
            <a:endParaRPr lang="fr-FR" sz="1400" dirty="0"/>
          </a:p>
          <a:p>
            <a:pPr>
              <a:tabLst>
                <a:tab pos="2600325" algn="l"/>
              </a:tabLst>
            </a:pPr>
            <a:r>
              <a:rPr lang="fr-FR" sz="1400" dirty="0"/>
              <a:t>Voir détails des fonctions en page 27</a:t>
            </a:r>
          </a:p>
        </p:txBody>
      </p:sp>
      <p:pic>
        <p:nvPicPr>
          <p:cNvPr id="17" name="Picture 2" descr="O:\emd\Marketing Communications\Communications\Internal Comms\1 - Intranet\2013\01 Published on intranet\News stories (Published)\Sept 2013\PrecisionCore\PCoreLogo.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8967" b="29002"/>
          <a:stretch/>
        </p:blipFill>
        <p:spPr bwMode="auto">
          <a:xfrm>
            <a:off x="221573" y="6451532"/>
            <a:ext cx="351081" cy="35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O:\emd\Marketing Communications\Communications\Internal Comms\1 - Intranet\2013\01 Published on intranet\News stories (Published)\Sept 2013\PrecisionCore\PCoreLogo.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8967" b="29002"/>
          <a:stretch/>
        </p:blipFill>
        <p:spPr bwMode="auto">
          <a:xfrm>
            <a:off x="221573" y="6811572"/>
            <a:ext cx="351081" cy="35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descr="O:\emd\Marketing Communications\Communications\Internal Comms\1 - Intranet\2013\01 Published on intranet\News stories (Published)\Sept 2013\PrecisionCore\PCoreLogo.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8967" b="29002"/>
          <a:stretch/>
        </p:blipFill>
        <p:spPr bwMode="auto">
          <a:xfrm>
            <a:off x="222572" y="6098810"/>
            <a:ext cx="351081" cy="35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O:\emd\Marketing Communications\Communications\Internal Comms\1 - Intranet\2013\01 Published on intranet\News stories (Published)\Sept 2013\PrecisionCore\PCoreLogo.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8967" b="29002"/>
          <a:stretch/>
        </p:blipFill>
        <p:spPr bwMode="auto">
          <a:xfrm>
            <a:off x="221573" y="5731452"/>
            <a:ext cx="351081" cy="35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9"/>
          <p:cNvGrpSpPr/>
          <p:nvPr/>
        </p:nvGrpSpPr>
        <p:grpSpPr>
          <a:xfrm>
            <a:off x="4034927" y="7956376"/>
            <a:ext cx="2703755" cy="995083"/>
            <a:chOff x="9477487" y="5858809"/>
            <a:chExt cx="2703755" cy="995082"/>
          </a:xfrm>
        </p:grpSpPr>
        <p:sp>
          <p:nvSpPr>
            <p:cNvPr id="22"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11"/>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pic>
        <p:nvPicPr>
          <p:cNvPr id="2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32" y="1619677"/>
            <a:ext cx="3619500"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ZoneTexte 28"/>
          <p:cNvSpPr txBox="1"/>
          <p:nvPr/>
        </p:nvSpPr>
        <p:spPr>
          <a:xfrm>
            <a:off x="548683" y="5796140"/>
            <a:ext cx="6190003" cy="307777"/>
          </a:xfrm>
          <a:prstGeom prst="rect">
            <a:avLst/>
          </a:prstGeom>
          <a:noFill/>
        </p:spPr>
        <p:txBody>
          <a:bodyPr wrap="square" rtlCol="0">
            <a:spAutoFit/>
          </a:bodyPr>
          <a:lstStyle/>
          <a:p>
            <a:r>
              <a:rPr lang="fr-FR" sz="1400" dirty="0"/>
              <a:t>Contact solution : </a:t>
            </a:r>
            <a:r>
              <a:rPr lang="fr-FR" sz="1400" dirty="0">
                <a:hlinkClick r:id="rId8"/>
              </a:rPr>
              <a:t>advepp@epson.fr</a:t>
            </a:r>
            <a:endParaRPr lang="fr-FR" sz="1400" dirty="0"/>
          </a:p>
        </p:txBody>
      </p:sp>
    </p:spTree>
    <p:extLst>
      <p:ext uri="{BB962C8B-B14F-4D97-AF65-F5344CB8AC3E}">
        <p14:creationId xmlns:p14="http://schemas.microsoft.com/office/powerpoint/2010/main" val="2474296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868" y="27218"/>
            <a:ext cx="6890759" cy="9154993"/>
          </a:xfrm>
          <a:prstGeom prst="rect">
            <a:avLst/>
          </a:prstGeom>
        </p:spPr>
      </p:pic>
      <p:sp>
        <p:nvSpPr>
          <p:cNvPr id="21" name="Rectangle 20"/>
          <p:cNvSpPr/>
          <p:nvPr/>
        </p:nvSpPr>
        <p:spPr>
          <a:xfrm>
            <a:off x="116634" y="2826389"/>
            <a:ext cx="6408712" cy="1384995"/>
          </a:xfrm>
          <a:prstGeom prst="rect">
            <a:avLst/>
          </a:prstGeom>
        </p:spPr>
        <p:txBody>
          <a:bodyPr wrap="square">
            <a:spAutoFit/>
          </a:bodyPr>
          <a:lstStyle/>
          <a:p>
            <a:pPr lvl="0" algn="just"/>
            <a:endParaRPr lang="fr-FR" sz="1400" b="1" dirty="0">
              <a:solidFill>
                <a:srgbClr val="10218B"/>
              </a:solidFill>
              <a:latin typeface="+mj-lt"/>
              <a:cs typeface="Arial" panose="020B0604020202020204" pitchFamily="34" charset="0"/>
            </a:endParaRPr>
          </a:p>
          <a:p>
            <a:r>
              <a:rPr lang="fr-FR" sz="1400" dirty="0"/>
              <a:t>	- Installation des imprimantes en IP fixe sur le réseau du client</a:t>
            </a:r>
          </a:p>
          <a:p>
            <a:endParaRPr lang="fr-FR" sz="1400" dirty="0"/>
          </a:p>
          <a:p>
            <a:r>
              <a:rPr lang="fr-FR" sz="1400" dirty="0"/>
              <a:t>	- Paramétrage des imprimantes (Scan to, etc…)</a:t>
            </a:r>
          </a:p>
          <a:p>
            <a:r>
              <a:rPr lang="fr-FR" sz="1400" dirty="0"/>
              <a:t> </a:t>
            </a:r>
          </a:p>
          <a:p>
            <a:pPr algn="just"/>
            <a:r>
              <a:rPr lang="fr-FR" sz="1400" dirty="0">
                <a:latin typeface="+mj-lt"/>
              </a:rPr>
              <a:t> </a:t>
            </a:r>
          </a:p>
        </p:txBody>
      </p:sp>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2555776"/>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1 : Installation et configuration du matériel </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
        <p:nvSpPr>
          <p:cNvPr id="24" name="Rectangle 23"/>
          <p:cNvSpPr/>
          <p:nvPr/>
        </p:nvSpPr>
        <p:spPr>
          <a:xfrm>
            <a:off x="116634" y="406794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2 : Installation du logiciel </a:t>
            </a:r>
            <a:r>
              <a:rPr lang="fr-FR" b="1" dirty="0" err="1">
                <a:solidFill>
                  <a:srgbClr val="10218B"/>
                </a:solidFill>
              </a:rPr>
              <a:t>DSAgent</a:t>
            </a:r>
            <a:endParaRPr lang="fr-FR" b="1" dirty="0">
              <a:solidFill>
                <a:srgbClr val="10218B"/>
              </a:solidFill>
            </a:endParaRPr>
          </a:p>
        </p:txBody>
      </p:sp>
      <p:sp>
        <p:nvSpPr>
          <p:cNvPr id="25" name="Rectangle 24"/>
          <p:cNvSpPr/>
          <p:nvPr/>
        </p:nvSpPr>
        <p:spPr>
          <a:xfrm>
            <a:off x="116634" y="6516216"/>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3 : Déclaration du parc auprès d’EPSON</a:t>
            </a:r>
          </a:p>
        </p:txBody>
      </p:sp>
      <p:sp>
        <p:nvSpPr>
          <p:cNvPr id="33" name="Rectangle 32"/>
          <p:cNvSpPr/>
          <p:nvPr/>
        </p:nvSpPr>
        <p:spPr>
          <a:xfrm>
            <a:off x="116634" y="4342039"/>
            <a:ext cx="6408712" cy="2462213"/>
          </a:xfrm>
          <a:prstGeom prst="rect">
            <a:avLst/>
          </a:prstGeom>
        </p:spPr>
        <p:txBody>
          <a:bodyPr wrap="square">
            <a:spAutoFit/>
          </a:bodyPr>
          <a:lstStyle/>
          <a:p>
            <a:pPr lvl="0" algn="just"/>
            <a:endParaRPr lang="fr-FR" sz="1400" b="1" dirty="0">
              <a:solidFill>
                <a:srgbClr val="10218B"/>
              </a:solidFill>
              <a:latin typeface="+mj-lt"/>
              <a:cs typeface="Arial" panose="020B0604020202020204" pitchFamily="34" charset="0"/>
            </a:endParaRPr>
          </a:p>
          <a:p>
            <a:pPr marL="628650" indent="-285750">
              <a:buFont typeface="Arial" panose="020B0604020202020204" pitchFamily="34" charset="0"/>
              <a:buChar char="•"/>
            </a:pPr>
            <a:r>
              <a:rPr lang="fr-FR" sz="1400" dirty="0"/>
              <a:t>Installation chez chaque client du logiciel </a:t>
            </a:r>
            <a:r>
              <a:rPr lang="fr-FR" sz="1400" dirty="0" err="1"/>
              <a:t>DSAgent</a:t>
            </a:r>
            <a:r>
              <a:rPr lang="fr-FR" sz="1400" dirty="0"/>
              <a:t> (voir page 6)</a:t>
            </a:r>
          </a:p>
          <a:p>
            <a:pPr marL="628650" indent="-285750">
              <a:buFont typeface="Arial" panose="020B0604020202020204" pitchFamily="34" charset="0"/>
              <a:buChar char="•"/>
            </a:pPr>
            <a:endParaRPr lang="fr-FR" sz="1400" dirty="0"/>
          </a:p>
          <a:p>
            <a:pPr marL="628650" indent="-285750">
              <a:buFont typeface="Arial" panose="020B0604020202020204" pitchFamily="34" charset="0"/>
              <a:buChar char="•"/>
            </a:pPr>
            <a:r>
              <a:rPr lang="fr-FR" sz="1400" dirty="0"/>
              <a:t>Si un client a plusieurs sites non reliés entre eux informatiquement : installation de </a:t>
            </a:r>
            <a:r>
              <a:rPr lang="fr-FR" sz="1400" dirty="0" err="1"/>
              <a:t>DSAgent</a:t>
            </a:r>
            <a:r>
              <a:rPr lang="fr-FR" sz="1400" dirty="0"/>
              <a:t> obligatoire sur chaque site</a:t>
            </a:r>
          </a:p>
          <a:p>
            <a:pPr marL="342900"/>
            <a:endParaRPr lang="fr-FR" sz="1400" dirty="0"/>
          </a:p>
          <a:p>
            <a:pPr marL="628650" indent="-285750">
              <a:buFont typeface="Arial" panose="020B0604020202020204" pitchFamily="34" charset="0"/>
              <a:buChar char="•"/>
            </a:pPr>
            <a:r>
              <a:rPr lang="fr-FR" sz="1400" dirty="0"/>
              <a:t>Chaque client doit obligatoirement avoir une liaison vers l’extérieur pour l’envoi du mail ou au moins Internet.</a:t>
            </a:r>
          </a:p>
          <a:p>
            <a:r>
              <a:rPr lang="fr-FR" sz="1400" dirty="0"/>
              <a:t> </a:t>
            </a:r>
          </a:p>
          <a:p>
            <a:r>
              <a:rPr lang="fr-FR" sz="1400" dirty="0"/>
              <a:t> </a:t>
            </a:r>
          </a:p>
          <a:p>
            <a:pPr algn="just"/>
            <a:r>
              <a:rPr lang="fr-FR" sz="1400" dirty="0">
                <a:latin typeface="+mj-lt"/>
              </a:rPr>
              <a:t> </a:t>
            </a:r>
          </a:p>
        </p:txBody>
      </p:sp>
      <p:sp>
        <p:nvSpPr>
          <p:cNvPr id="34" name="Rectangle 33"/>
          <p:cNvSpPr/>
          <p:nvPr/>
        </p:nvSpPr>
        <p:spPr>
          <a:xfrm>
            <a:off x="116634" y="6789152"/>
            <a:ext cx="6408712" cy="2031325"/>
          </a:xfrm>
          <a:prstGeom prst="rect">
            <a:avLst/>
          </a:prstGeom>
        </p:spPr>
        <p:txBody>
          <a:bodyPr wrap="square">
            <a:spAutoFit/>
          </a:bodyPr>
          <a:lstStyle/>
          <a:p>
            <a:pPr lvl="0" algn="just"/>
            <a:endParaRPr lang="fr-FR" sz="1400" b="1" dirty="0">
              <a:solidFill>
                <a:srgbClr val="10218B"/>
              </a:solidFill>
              <a:latin typeface="+mj-lt"/>
              <a:cs typeface="Arial" panose="020B0604020202020204" pitchFamily="34" charset="0"/>
            </a:endParaRPr>
          </a:p>
          <a:p>
            <a:pPr marL="628650" indent="-285750">
              <a:buFont typeface="Arial" panose="020B0604020202020204" pitchFamily="34" charset="0"/>
              <a:buChar char="•"/>
            </a:pPr>
            <a:r>
              <a:rPr lang="fr-FR" sz="1400" dirty="0"/>
              <a:t>Déclaration de(s) l’imprimante(s) dans le tableau EXCEL de gestion de parc</a:t>
            </a:r>
          </a:p>
          <a:p>
            <a:pPr marL="342900"/>
            <a:r>
              <a:rPr lang="fr-FR" sz="1400" dirty="0"/>
              <a:t>	</a:t>
            </a:r>
          </a:p>
          <a:p>
            <a:pPr marL="628650" indent="-285750">
              <a:buFont typeface="Arial" panose="020B0604020202020204" pitchFamily="34" charset="0"/>
              <a:buChar char="•"/>
            </a:pPr>
            <a:r>
              <a:rPr lang="fr-FR" sz="1400" dirty="0"/>
              <a:t>Tableau regroupant l’ensemble des clients du revendeur agréé et qui doit être mis à jour systématiquement et envoyé à EPSON (voir page 20).</a:t>
            </a:r>
          </a:p>
          <a:p>
            <a:r>
              <a:rPr lang="fr-FR" sz="1400" dirty="0"/>
              <a:t> </a:t>
            </a:r>
          </a:p>
          <a:p>
            <a:r>
              <a:rPr lang="fr-FR" sz="1400" dirty="0"/>
              <a:t> </a:t>
            </a:r>
          </a:p>
          <a:p>
            <a:r>
              <a:rPr lang="fr-FR" sz="1400" dirty="0"/>
              <a:t> </a:t>
            </a:r>
          </a:p>
          <a:p>
            <a:pPr algn="just"/>
            <a:r>
              <a:rPr lang="fr-FR" sz="1400" dirty="0">
                <a:latin typeface="+mj-lt"/>
              </a:rPr>
              <a:t> </a:t>
            </a:r>
          </a:p>
        </p:txBody>
      </p:sp>
      <p:sp>
        <p:nvSpPr>
          <p:cNvPr id="35" name="ZoneTexte 34"/>
          <p:cNvSpPr txBox="1"/>
          <p:nvPr/>
        </p:nvSpPr>
        <p:spPr>
          <a:xfrm>
            <a:off x="82549" y="1049695"/>
            <a:ext cx="6518840" cy="646331"/>
          </a:xfrm>
          <a:prstGeom prst="rect">
            <a:avLst/>
          </a:prstGeom>
          <a:noFill/>
        </p:spPr>
        <p:txBody>
          <a:bodyPr wrap="square" rtlCol="0">
            <a:spAutoFit/>
          </a:bodyPr>
          <a:lstStyle/>
          <a:p>
            <a:pPr algn="ctr"/>
            <a:endParaRPr lang="fr-FR" b="1" u="sng" dirty="0">
              <a:solidFill>
                <a:srgbClr val="92D050"/>
              </a:solidFill>
              <a:latin typeface="Calibri (Corps)"/>
            </a:endParaRPr>
          </a:p>
          <a:p>
            <a:pPr algn="ctr"/>
            <a:r>
              <a:rPr lang="fr-FR" b="1" u="sng" dirty="0">
                <a:solidFill>
                  <a:srgbClr val="92D050"/>
                </a:solidFill>
                <a:latin typeface="Calibri (Corps)"/>
              </a:rPr>
              <a:t>Les étapes suivantes doivent-être respectées</a:t>
            </a:r>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5114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10993"/>
            <a:ext cx="6890759" cy="9154993"/>
          </a:xfrm>
          <a:prstGeom prst="rect">
            <a:avLst/>
          </a:prstGeom>
        </p:spPr>
      </p:pic>
      <p:sp>
        <p:nvSpPr>
          <p:cNvPr id="21" name="Rectangle 20"/>
          <p:cNvSpPr/>
          <p:nvPr/>
        </p:nvSpPr>
        <p:spPr>
          <a:xfrm>
            <a:off x="116632" y="1608923"/>
            <a:ext cx="6552728" cy="7355860"/>
          </a:xfrm>
          <a:prstGeom prst="rect">
            <a:avLst/>
          </a:prstGeom>
        </p:spPr>
        <p:txBody>
          <a:bodyPr wrap="square">
            <a:spAutoFit/>
          </a:bodyPr>
          <a:lstStyle/>
          <a:p>
            <a:pPr algn="just"/>
            <a:r>
              <a:rPr lang="fr-FR" sz="1400" b="1" dirty="0">
                <a:solidFill>
                  <a:srgbClr val="92D050"/>
                </a:solidFill>
                <a:latin typeface="Calibri (Corps)"/>
              </a:rPr>
              <a:t>Préambule</a:t>
            </a:r>
            <a:endParaRPr lang="fr-FR" sz="1400" dirty="0">
              <a:solidFill>
                <a:srgbClr val="00CC00"/>
              </a:solidFill>
              <a:latin typeface="Calibri (Corps)"/>
            </a:endParaRPr>
          </a:p>
          <a:p>
            <a:r>
              <a:rPr lang="fr-FR" sz="1200" dirty="0"/>
              <a:t> </a:t>
            </a:r>
          </a:p>
          <a:p>
            <a:pPr algn="just"/>
            <a:r>
              <a:rPr lang="fr-FR" sz="1200" dirty="0"/>
              <a:t>Vous allez installer la version 2.8 32 ou 64 bits de l’outil </a:t>
            </a:r>
            <a:r>
              <a:rPr lang="fr-FR" sz="1200" dirty="0" err="1"/>
              <a:t>DSAgent</a:t>
            </a:r>
            <a:r>
              <a:rPr lang="fr-FR" sz="1200" dirty="0"/>
              <a:t> qui permet la collecte des imprimantes EPSON connectées en réseau uniquement en moins de 5 minutes si les prérequis sont respectés.</a:t>
            </a:r>
          </a:p>
          <a:p>
            <a:pPr algn="just"/>
            <a:r>
              <a:rPr lang="fr-FR" sz="1200" dirty="0"/>
              <a:t> </a:t>
            </a:r>
          </a:p>
          <a:p>
            <a:pPr algn="just"/>
            <a:r>
              <a:rPr lang="fr-FR" sz="1200" dirty="0"/>
              <a:t>L’installation de </a:t>
            </a:r>
            <a:r>
              <a:rPr lang="fr-FR" sz="1200" dirty="0" err="1"/>
              <a:t>DSAgent</a:t>
            </a:r>
            <a:r>
              <a:rPr lang="fr-FR" sz="1200" dirty="0"/>
              <a:t> peut se faire :</a:t>
            </a:r>
          </a:p>
          <a:p>
            <a:pPr algn="just"/>
            <a:endParaRPr lang="fr-FR" sz="1200" dirty="0"/>
          </a:p>
          <a:p>
            <a:pPr marL="534988" lvl="1" indent="-171450" algn="just">
              <a:buFont typeface="Arial" panose="020B0604020202020204" pitchFamily="34" charset="0"/>
              <a:buChar char="•"/>
            </a:pPr>
            <a:r>
              <a:rPr lang="fr-FR" sz="1200" dirty="0"/>
              <a:t>Soit sur un poste utilisateur</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Soit sur un serveur (voir pré requis ci-dessous) : Installation conseillée.</a:t>
            </a:r>
          </a:p>
          <a:p>
            <a:pPr algn="just"/>
            <a:r>
              <a:rPr lang="fr-FR" sz="1200" dirty="0"/>
              <a:t> </a:t>
            </a:r>
          </a:p>
          <a:p>
            <a:pPr algn="just"/>
            <a:r>
              <a:rPr lang="fr-FR" sz="1200" dirty="0"/>
              <a:t>Dans les pages suivantes, vous trouverez le processus d’installation et de configuration de </a:t>
            </a:r>
            <a:r>
              <a:rPr lang="fr-FR" sz="1200" dirty="0" err="1"/>
              <a:t>DSAgent</a:t>
            </a:r>
            <a:r>
              <a:rPr lang="fr-FR" sz="1200" dirty="0"/>
              <a:t>.</a:t>
            </a:r>
          </a:p>
          <a:p>
            <a:pPr algn="just"/>
            <a:r>
              <a:rPr lang="fr-FR" sz="1200" dirty="0"/>
              <a:t> </a:t>
            </a:r>
          </a:p>
          <a:p>
            <a:pPr algn="just"/>
            <a:r>
              <a:rPr lang="fr-FR" sz="1200" dirty="0"/>
              <a:t>Installez en premier les imprimantes, configurez-les (au moins leur adresse IP), le paramétrage complet de l'imprimante et l’installation des pilotes peuvent être faits dans un second temps.</a:t>
            </a:r>
          </a:p>
          <a:p>
            <a:pPr algn="just"/>
            <a:r>
              <a:rPr lang="fr-FR" sz="1200" dirty="0"/>
              <a:t> </a:t>
            </a:r>
          </a:p>
          <a:p>
            <a:pPr algn="just"/>
            <a:r>
              <a:rPr lang="fr-FR" sz="1400" b="1" i="1" dirty="0">
                <a:solidFill>
                  <a:srgbClr val="92D050"/>
                </a:solidFill>
                <a:latin typeface="Calibri (Corps)"/>
              </a:rPr>
              <a:t>Pré requis techniques</a:t>
            </a:r>
            <a:endParaRPr lang="fr-FR" sz="1400" b="1" i="1" dirty="0">
              <a:solidFill>
                <a:srgbClr val="00CC00"/>
              </a:solidFill>
              <a:latin typeface="Calibri (Corps)"/>
            </a:endParaRPr>
          </a:p>
          <a:p>
            <a:pPr lvl="1" algn="just"/>
            <a:r>
              <a:rPr lang="fr-FR" sz="1200" dirty="0"/>
              <a:t> </a:t>
            </a:r>
          </a:p>
          <a:p>
            <a:pPr marL="534988" lvl="1" indent="-171450" algn="just">
              <a:buFont typeface="Arial" panose="020B0604020202020204" pitchFamily="34" charset="0"/>
              <a:buChar char="•"/>
            </a:pPr>
            <a:r>
              <a:rPr lang="fr-FR" sz="1200" dirty="0"/>
              <a:t>Système d'exploitation Windows uniquement en version 32 et 64 Bits (Windows 2003 server et 2003R2, Windows 2008 server et 2008R2, Windows 2012 server, Windows 2019 server et ultérieurs Windows 7, Windows 8, Windows XP SP2, Windows 10, Windows 11).</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.Net Framework 2.0 SP2, 3.0 ou 3.5 ou 4.x</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Les imprimantes doivent être en IP fixe.</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Si les matériels sont sur différents LAN/VLAN la communication via le protocole SNMP doit être possible + ports SNMP ouverts quel que soit le type de réseau. </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Les droits administrateurs sont requis pour l’installation et le paramétrage de l’outil. </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PC doté au minimum d’un Pentium 4 à 2Ghz avec 512Mo de mémoire. </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Paramètres SMTP  ou éventuellement passerelle  HTTP </a:t>
            </a:r>
          </a:p>
          <a:p>
            <a:pPr marL="534988" lvl="1" indent="-171450" algn="just">
              <a:buFont typeface="Arial" panose="020B0604020202020204" pitchFamily="34" charset="0"/>
              <a:buChar char="•"/>
            </a:pPr>
            <a:endParaRPr lang="fr-FR" sz="1200" dirty="0"/>
          </a:p>
          <a:p>
            <a:pPr marL="534988" lvl="1" indent="-171450" algn="just">
              <a:buFont typeface="Arial" panose="020B0604020202020204" pitchFamily="34" charset="0"/>
              <a:buChar char="•"/>
            </a:pPr>
            <a:r>
              <a:rPr lang="fr-FR" sz="1200" dirty="0"/>
              <a:t>Java dans sa dernière version à jour </a:t>
            </a:r>
          </a:p>
          <a:p>
            <a:endParaRPr lang="fr-FR" sz="1200" dirty="0">
              <a:solidFill>
                <a:prstClr val="black"/>
              </a:solidFill>
              <a:latin typeface="+mj-lt"/>
            </a:endParaRPr>
          </a:p>
        </p:txBody>
      </p:sp>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Etape 2 : Installation du logiciel </a:t>
            </a:r>
            <a:r>
              <a:rPr lang="fr-FR" b="1" dirty="0" err="1">
                <a:solidFill>
                  <a:srgbClr val="10218B"/>
                </a:solidFill>
              </a:rPr>
              <a:t>DSAgent</a:t>
            </a:r>
            <a:endParaRPr lang="fr-FR" b="1" dirty="0">
              <a:solidFill>
                <a:srgbClr val="10218B"/>
              </a:solidFill>
            </a:endParaRP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1050201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10993"/>
            <a:ext cx="6890759" cy="9154993"/>
          </a:xfrm>
          <a:prstGeom prst="rect">
            <a:avLst/>
          </a:prstGeom>
        </p:spPr>
      </p:pic>
      <p:sp>
        <p:nvSpPr>
          <p:cNvPr id="21" name="Rectangle 20"/>
          <p:cNvSpPr/>
          <p:nvPr/>
        </p:nvSpPr>
        <p:spPr>
          <a:xfrm>
            <a:off x="116632" y="1608921"/>
            <a:ext cx="6552728" cy="6617196"/>
          </a:xfrm>
          <a:prstGeom prst="rect">
            <a:avLst/>
          </a:prstGeom>
        </p:spPr>
        <p:txBody>
          <a:bodyPr wrap="square">
            <a:spAutoFit/>
          </a:bodyPr>
          <a:lstStyle/>
          <a:p>
            <a:pPr algn="just"/>
            <a:r>
              <a:rPr lang="fr-FR" sz="1200" dirty="0"/>
              <a:t>Dans le dossier </a:t>
            </a:r>
            <a:r>
              <a:rPr lang="fr-FR" sz="1200" dirty="0" err="1"/>
              <a:t>DSAgent</a:t>
            </a:r>
            <a:r>
              <a:rPr lang="fr-FR" sz="1200" dirty="0"/>
              <a:t> vous allez trouver 6 fichiers, lancez setup.exe :</a:t>
            </a:r>
          </a:p>
          <a:p>
            <a:pPr algn="just"/>
            <a:endParaRPr lang="fr-FR" sz="1200" dirty="0"/>
          </a:p>
          <a:p>
            <a:pPr algn="just"/>
            <a:endParaRPr lang="fr-FR" sz="1200" dirty="0"/>
          </a:p>
          <a:p>
            <a:pPr algn="just"/>
            <a:endParaRPr lang="fr-FR" sz="1200" dirty="0"/>
          </a:p>
          <a:p>
            <a:pPr algn="just"/>
            <a:endParaRPr lang="fr-FR" sz="1200" dirty="0"/>
          </a:p>
          <a:p>
            <a:pPr algn="just"/>
            <a:endParaRPr lang="fr-FR" sz="1200" dirty="0"/>
          </a:p>
          <a:p>
            <a:pPr algn="just"/>
            <a:endParaRPr lang="fr-FR" sz="1200" dirty="0"/>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La nouvelle version 2.8 ou supérieure intègre un installeur automatique (SETUP.exe) qui détecte sur le PC ou Serveur quelle version de .Net Framework est installée et si c’est du 32 ou 64 bits</a:t>
            </a:r>
          </a:p>
          <a:p>
            <a:pPr algn="just"/>
            <a:endParaRPr lang="fr-FR" sz="1200" dirty="0"/>
          </a:p>
          <a:p>
            <a:pPr algn="just"/>
            <a:r>
              <a:rPr lang="fr-FR" sz="1200" dirty="0"/>
              <a:t>Sur Windows 10 ou serveur 2012/16, .Net </a:t>
            </a:r>
            <a:r>
              <a:rPr lang="fr-FR" sz="1200" dirty="0" err="1"/>
              <a:t>Framwork</a:t>
            </a:r>
            <a:r>
              <a:rPr lang="fr-FR" sz="1200" dirty="0"/>
              <a:t> 4.x est généralement installé par défaut</a:t>
            </a:r>
          </a:p>
          <a:p>
            <a:pPr algn="just"/>
            <a:endParaRPr lang="fr-FR" sz="1200" dirty="0"/>
          </a:p>
          <a:p>
            <a:pPr algn="just"/>
            <a:r>
              <a:rPr lang="fr-FR" sz="1200" dirty="0"/>
              <a:t> Si aucun  .Net Framework n’est installé, l’installation s’arrête et le message suivant apparaît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r>
              <a:rPr lang="fr-FR" sz="1200" dirty="0"/>
              <a:t> </a:t>
            </a:r>
          </a:p>
          <a:p>
            <a:pPr algn="just"/>
            <a:endParaRPr lang="fr-FR" sz="1200" dirty="0"/>
          </a:p>
          <a:p>
            <a:pPr algn="just"/>
            <a:endParaRPr lang="fr-FR" sz="1200" dirty="0"/>
          </a:p>
          <a:p>
            <a:pPr algn="just"/>
            <a:endParaRPr lang="fr-FR" sz="1200" dirty="0"/>
          </a:p>
          <a:p>
            <a:pPr algn="just"/>
            <a:endParaRPr lang="fr-FR" sz="1200" dirty="0"/>
          </a:p>
          <a:p>
            <a:pPr algn="just"/>
            <a:r>
              <a:rPr lang="fr-FR" sz="1200" dirty="0"/>
              <a:t>Relancez l’installation après installation de .Net Framework sur le PC.</a:t>
            </a:r>
          </a:p>
          <a:p>
            <a:pPr marL="342900" indent="-342900" algn="just">
              <a:buAutoNum type="alphaUcPeriod"/>
            </a:pPr>
            <a:endParaRPr lang="fr-FR" sz="1600" b="1" dirty="0">
              <a:solidFill>
                <a:srgbClr val="92D050"/>
              </a:solidFill>
              <a:latin typeface="Calibri (Corps)"/>
            </a:endParaRPr>
          </a:p>
        </p:txBody>
      </p:sp>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aptur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3975" y="5724128"/>
            <a:ext cx="4210050" cy="1519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13" name="Rectangle 1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pic>
        <p:nvPicPr>
          <p:cNvPr id="2" name="Image 1">
            <a:extLst>
              <a:ext uri="{FF2B5EF4-FFF2-40B4-BE49-F238E27FC236}">
                <a16:creationId xmlns:a16="http://schemas.microsoft.com/office/drawing/2014/main" id="{2C9BD959-0378-4350-A3B8-A53E9A4C491E}"/>
              </a:ext>
            </a:extLst>
          </p:cNvPr>
          <p:cNvPicPr>
            <a:picLocks noChangeAspect="1"/>
          </p:cNvPicPr>
          <p:nvPr/>
        </p:nvPicPr>
        <p:blipFill rotWithShape="1">
          <a:blip r:embed="rId5"/>
          <a:srcRect r="65867" b="16707"/>
          <a:stretch/>
        </p:blipFill>
        <p:spPr>
          <a:xfrm>
            <a:off x="188639" y="2391686"/>
            <a:ext cx="2617769" cy="1741194"/>
          </a:xfrm>
          <a:prstGeom prst="rect">
            <a:avLst/>
          </a:prstGeom>
        </p:spPr>
      </p:pic>
      <p:sp>
        <p:nvSpPr>
          <p:cNvPr id="3" name="ZoneTexte 2">
            <a:extLst>
              <a:ext uri="{FF2B5EF4-FFF2-40B4-BE49-F238E27FC236}">
                <a16:creationId xmlns:a16="http://schemas.microsoft.com/office/drawing/2014/main" id="{2FF60F72-66EC-4905-96D3-FA6E633CCEE0}"/>
              </a:ext>
            </a:extLst>
          </p:cNvPr>
          <p:cNvSpPr txBox="1"/>
          <p:nvPr/>
        </p:nvSpPr>
        <p:spPr>
          <a:xfrm>
            <a:off x="3286031" y="2483768"/>
            <a:ext cx="2808312" cy="276999"/>
          </a:xfrm>
          <a:prstGeom prst="rect">
            <a:avLst/>
          </a:prstGeom>
          <a:noFill/>
        </p:spPr>
        <p:txBody>
          <a:bodyPr wrap="square" rtlCol="0">
            <a:spAutoFit/>
          </a:bodyPr>
          <a:lstStyle/>
          <a:p>
            <a:r>
              <a:rPr lang="fr-FR" sz="1200" b="1" dirty="0"/>
              <a:t>Fichier de configuration (ne pas modifier)</a:t>
            </a:r>
          </a:p>
        </p:txBody>
      </p:sp>
      <p:sp>
        <p:nvSpPr>
          <p:cNvPr id="15" name="ZoneTexte 14">
            <a:extLst>
              <a:ext uri="{FF2B5EF4-FFF2-40B4-BE49-F238E27FC236}">
                <a16:creationId xmlns:a16="http://schemas.microsoft.com/office/drawing/2014/main" id="{7B78886B-E22F-4260-8CA1-27EA48212B39}"/>
              </a:ext>
            </a:extLst>
          </p:cNvPr>
          <p:cNvSpPr txBox="1"/>
          <p:nvPr/>
        </p:nvSpPr>
        <p:spPr>
          <a:xfrm>
            <a:off x="3286030" y="2782833"/>
            <a:ext cx="3383329" cy="276999"/>
          </a:xfrm>
          <a:prstGeom prst="rect">
            <a:avLst/>
          </a:prstGeom>
          <a:noFill/>
        </p:spPr>
        <p:txBody>
          <a:bodyPr wrap="square" rtlCol="0">
            <a:spAutoFit/>
          </a:bodyPr>
          <a:lstStyle/>
          <a:p>
            <a:r>
              <a:rPr lang="fr-FR" sz="1200" b="1" dirty="0" err="1"/>
              <a:t>DSAgent</a:t>
            </a:r>
            <a:r>
              <a:rPr lang="fr-FR" sz="1200" b="1" dirty="0"/>
              <a:t> 32 bits – nécessite Net Framework 2)</a:t>
            </a:r>
          </a:p>
        </p:txBody>
      </p:sp>
      <p:sp>
        <p:nvSpPr>
          <p:cNvPr id="23" name="ZoneTexte 22">
            <a:extLst>
              <a:ext uri="{FF2B5EF4-FFF2-40B4-BE49-F238E27FC236}">
                <a16:creationId xmlns:a16="http://schemas.microsoft.com/office/drawing/2014/main" id="{C3CC7B84-465B-4377-944F-2698A333051F}"/>
              </a:ext>
            </a:extLst>
          </p:cNvPr>
          <p:cNvSpPr txBox="1"/>
          <p:nvPr/>
        </p:nvSpPr>
        <p:spPr>
          <a:xfrm>
            <a:off x="3286031" y="3070865"/>
            <a:ext cx="3383329" cy="276999"/>
          </a:xfrm>
          <a:prstGeom prst="rect">
            <a:avLst/>
          </a:prstGeom>
          <a:noFill/>
        </p:spPr>
        <p:txBody>
          <a:bodyPr wrap="square" rtlCol="0">
            <a:spAutoFit/>
          </a:bodyPr>
          <a:lstStyle/>
          <a:p>
            <a:r>
              <a:rPr lang="fr-FR" sz="1200" b="1" dirty="0" err="1"/>
              <a:t>DSAgent</a:t>
            </a:r>
            <a:r>
              <a:rPr lang="fr-FR" sz="1200" b="1" dirty="0"/>
              <a:t> 32 bits – nécessite Net Framework 4)</a:t>
            </a:r>
          </a:p>
        </p:txBody>
      </p:sp>
      <p:sp>
        <p:nvSpPr>
          <p:cNvPr id="24" name="ZoneTexte 23">
            <a:extLst>
              <a:ext uri="{FF2B5EF4-FFF2-40B4-BE49-F238E27FC236}">
                <a16:creationId xmlns:a16="http://schemas.microsoft.com/office/drawing/2014/main" id="{D126B821-0E3B-4B97-AB33-5F0F21C4B68A}"/>
              </a:ext>
            </a:extLst>
          </p:cNvPr>
          <p:cNvSpPr txBox="1"/>
          <p:nvPr/>
        </p:nvSpPr>
        <p:spPr>
          <a:xfrm>
            <a:off x="3286031" y="3358897"/>
            <a:ext cx="3383329" cy="276999"/>
          </a:xfrm>
          <a:prstGeom prst="rect">
            <a:avLst/>
          </a:prstGeom>
          <a:noFill/>
        </p:spPr>
        <p:txBody>
          <a:bodyPr wrap="square" rtlCol="0">
            <a:spAutoFit/>
          </a:bodyPr>
          <a:lstStyle/>
          <a:p>
            <a:r>
              <a:rPr lang="fr-FR" sz="1200" b="1" dirty="0" err="1"/>
              <a:t>DSAgent</a:t>
            </a:r>
            <a:r>
              <a:rPr lang="fr-FR" sz="1200" b="1" dirty="0"/>
              <a:t> 64 bits – nécessite Net Framework 2)</a:t>
            </a:r>
          </a:p>
        </p:txBody>
      </p:sp>
      <p:sp>
        <p:nvSpPr>
          <p:cNvPr id="25" name="ZoneTexte 24">
            <a:extLst>
              <a:ext uri="{FF2B5EF4-FFF2-40B4-BE49-F238E27FC236}">
                <a16:creationId xmlns:a16="http://schemas.microsoft.com/office/drawing/2014/main" id="{313E4515-D8B0-4398-954F-BA9D3DD78170}"/>
              </a:ext>
            </a:extLst>
          </p:cNvPr>
          <p:cNvSpPr txBox="1"/>
          <p:nvPr/>
        </p:nvSpPr>
        <p:spPr>
          <a:xfrm>
            <a:off x="3286031" y="3646929"/>
            <a:ext cx="3383329" cy="276999"/>
          </a:xfrm>
          <a:prstGeom prst="rect">
            <a:avLst/>
          </a:prstGeom>
          <a:noFill/>
        </p:spPr>
        <p:txBody>
          <a:bodyPr wrap="square" rtlCol="0">
            <a:spAutoFit/>
          </a:bodyPr>
          <a:lstStyle/>
          <a:p>
            <a:r>
              <a:rPr lang="fr-FR" sz="1200" b="1" dirty="0" err="1"/>
              <a:t>DSAgent</a:t>
            </a:r>
            <a:r>
              <a:rPr lang="fr-FR" sz="1200" b="1" dirty="0"/>
              <a:t> 64 bits – nécessite Net Framework 4)</a:t>
            </a:r>
          </a:p>
        </p:txBody>
      </p:sp>
      <p:sp>
        <p:nvSpPr>
          <p:cNvPr id="27" name="ZoneTexte 26">
            <a:extLst>
              <a:ext uri="{FF2B5EF4-FFF2-40B4-BE49-F238E27FC236}">
                <a16:creationId xmlns:a16="http://schemas.microsoft.com/office/drawing/2014/main" id="{099B3064-6017-41F3-B754-B06172D86EAC}"/>
              </a:ext>
            </a:extLst>
          </p:cNvPr>
          <p:cNvSpPr txBox="1"/>
          <p:nvPr/>
        </p:nvSpPr>
        <p:spPr>
          <a:xfrm>
            <a:off x="3286031" y="3934961"/>
            <a:ext cx="3383329" cy="276999"/>
          </a:xfrm>
          <a:prstGeom prst="rect">
            <a:avLst/>
          </a:prstGeom>
          <a:noFill/>
        </p:spPr>
        <p:txBody>
          <a:bodyPr wrap="square" rtlCol="0">
            <a:spAutoFit/>
          </a:bodyPr>
          <a:lstStyle/>
          <a:p>
            <a:r>
              <a:rPr lang="fr-FR" sz="1200" b="1" dirty="0"/>
              <a:t>Installeur</a:t>
            </a:r>
          </a:p>
        </p:txBody>
      </p:sp>
      <p:cxnSp>
        <p:nvCxnSpPr>
          <p:cNvPr id="5" name="Connecteur droit avec flèche 4">
            <a:extLst>
              <a:ext uri="{FF2B5EF4-FFF2-40B4-BE49-F238E27FC236}">
                <a16:creationId xmlns:a16="http://schemas.microsoft.com/office/drawing/2014/main" id="{92E22489-EA92-4DF1-AC7E-01155BA16596}"/>
              </a:ext>
            </a:extLst>
          </p:cNvPr>
          <p:cNvCxnSpPr/>
          <p:nvPr/>
        </p:nvCxnSpPr>
        <p:spPr>
          <a:xfrm flipH="1">
            <a:off x="2564904" y="2647087"/>
            <a:ext cx="64807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27DF7E63-4D10-4583-A1AC-F3A5756E43DD}"/>
              </a:ext>
            </a:extLst>
          </p:cNvPr>
          <p:cNvCxnSpPr/>
          <p:nvPr/>
        </p:nvCxnSpPr>
        <p:spPr>
          <a:xfrm flipH="1">
            <a:off x="2564904" y="2915816"/>
            <a:ext cx="64807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C3AA2561-D6D5-41CC-BAFF-6EC502A1AAA5}"/>
              </a:ext>
            </a:extLst>
          </p:cNvPr>
          <p:cNvCxnSpPr/>
          <p:nvPr/>
        </p:nvCxnSpPr>
        <p:spPr>
          <a:xfrm flipH="1">
            <a:off x="2564904" y="3203848"/>
            <a:ext cx="64807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474CD66A-D949-4240-8F6D-93B39481DE4C}"/>
              </a:ext>
            </a:extLst>
          </p:cNvPr>
          <p:cNvCxnSpPr/>
          <p:nvPr/>
        </p:nvCxnSpPr>
        <p:spPr>
          <a:xfrm flipH="1">
            <a:off x="2564904" y="3491880"/>
            <a:ext cx="64807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49BB73DB-E91B-4256-8110-5118C56CBFA9}"/>
              </a:ext>
            </a:extLst>
          </p:cNvPr>
          <p:cNvCxnSpPr/>
          <p:nvPr/>
        </p:nvCxnSpPr>
        <p:spPr>
          <a:xfrm flipH="1">
            <a:off x="2564904" y="3779912"/>
            <a:ext cx="64807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1D38ADD5-4007-437D-8480-8763561C5C16}"/>
              </a:ext>
            </a:extLst>
          </p:cNvPr>
          <p:cNvCxnSpPr/>
          <p:nvPr/>
        </p:nvCxnSpPr>
        <p:spPr>
          <a:xfrm flipH="1">
            <a:off x="2564904" y="4067944"/>
            <a:ext cx="64807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177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1099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5" name="Picture 7" descr="Capture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5900" y="1910882"/>
            <a:ext cx="3086100" cy="25209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056" name="Picture 8" descr="Capture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0533" y="1907705"/>
            <a:ext cx="3086100" cy="2519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057" name="Picture 9" descr="Capture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7488" y="4981107"/>
            <a:ext cx="3086100" cy="25209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058" name="Picture 10" descr="Capture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01008" y="4955705"/>
            <a:ext cx="3084513" cy="2519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3" name="Rectangle 22"/>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3778831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57" y="25523"/>
            <a:ext cx="6890759" cy="9154993"/>
          </a:xfrm>
          <a:prstGeom prst="rect">
            <a:avLst/>
          </a:prstGeom>
        </p:spPr>
      </p:pic>
      <p:sp>
        <p:nvSpPr>
          <p:cNvPr id="20" name="Freeform 6"/>
          <p:cNvSpPr/>
          <p:nvPr/>
        </p:nvSpPr>
        <p:spPr>
          <a:xfrm>
            <a:off x="-32759" y="0"/>
            <a:ext cx="5117943" cy="971600"/>
          </a:xfrm>
          <a:custGeom>
            <a:avLst/>
            <a:gdLst>
              <a:gd name="connsiteX0" fmla="*/ 5888049 w 11995564"/>
              <a:gd name="connsiteY0" fmla="*/ 0 h 2247793"/>
              <a:gd name="connsiteX1" fmla="*/ 6107516 w 11995564"/>
              <a:gd name="connsiteY1" fmla="*/ 0 h 2247793"/>
              <a:gd name="connsiteX2" fmla="*/ 11995564 w 11995564"/>
              <a:gd name="connsiteY2" fmla="*/ 0 h 2247793"/>
              <a:gd name="connsiteX3" fmla="*/ 9753767 w 11995564"/>
              <a:gd name="connsiteY3" fmla="*/ 2245035 h 2247793"/>
              <a:gd name="connsiteX4" fmla="*/ 6107516 w 11995564"/>
              <a:gd name="connsiteY4" fmla="*/ 2247637 h 2247793"/>
              <a:gd name="connsiteX5" fmla="*/ 6107516 w 11995564"/>
              <a:gd name="connsiteY5" fmla="*/ 2247793 h 2247793"/>
              <a:gd name="connsiteX6" fmla="*/ 5888049 w 11995564"/>
              <a:gd name="connsiteY6" fmla="*/ 2247793 h 2247793"/>
              <a:gd name="connsiteX7" fmla="*/ 0 w 11995564"/>
              <a:gd name="connsiteY7" fmla="*/ 2247793 h 2247793"/>
              <a:gd name="connsiteX8" fmla="*/ 2241797 w 11995564"/>
              <a:gd name="connsiteY8" fmla="*/ 2758 h 2247793"/>
              <a:gd name="connsiteX9" fmla="*/ 5888049 w 11995564"/>
              <a:gd name="connsiteY9" fmla="*/ 157 h 2247793"/>
              <a:gd name="connsiteX0" fmla="*/ 6820240 w 12927755"/>
              <a:gd name="connsiteY0" fmla="*/ 0 h 2247793"/>
              <a:gd name="connsiteX1" fmla="*/ 7039707 w 12927755"/>
              <a:gd name="connsiteY1" fmla="*/ 0 h 2247793"/>
              <a:gd name="connsiteX2" fmla="*/ 12927755 w 12927755"/>
              <a:gd name="connsiteY2" fmla="*/ 0 h 2247793"/>
              <a:gd name="connsiteX3" fmla="*/ 10685958 w 12927755"/>
              <a:gd name="connsiteY3" fmla="*/ 2245035 h 2247793"/>
              <a:gd name="connsiteX4" fmla="*/ 7039707 w 12927755"/>
              <a:gd name="connsiteY4" fmla="*/ 2247637 h 2247793"/>
              <a:gd name="connsiteX5" fmla="*/ 7039707 w 12927755"/>
              <a:gd name="connsiteY5" fmla="*/ 2247793 h 2247793"/>
              <a:gd name="connsiteX6" fmla="*/ 6820240 w 12927755"/>
              <a:gd name="connsiteY6" fmla="*/ 2247793 h 2247793"/>
              <a:gd name="connsiteX7" fmla="*/ 932191 w 12927755"/>
              <a:gd name="connsiteY7" fmla="*/ 2247793 h 2247793"/>
              <a:gd name="connsiteX8" fmla="*/ 0 w 12927755"/>
              <a:gd name="connsiteY8" fmla="*/ 2758 h 2247793"/>
              <a:gd name="connsiteX9" fmla="*/ 6820240 w 12927755"/>
              <a:gd name="connsiteY9" fmla="*/ 157 h 2247793"/>
              <a:gd name="connsiteX10" fmla="*/ 6820240 w 12927755"/>
              <a:gd name="connsiteY10" fmla="*/ 0 h 2247793"/>
              <a:gd name="connsiteX0" fmla="*/ 6890360 w 12997875"/>
              <a:gd name="connsiteY0" fmla="*/ 0 h 2247793"/>
              <a:gd name="connsiteX1" fmla="*/ 7109827 w 12997875"/>
              <a:gd name="connsiteY1" fmla="*/ 0 h 2247793"/>
              <a:gd name="connsiteX2" fmla="*/ 12997875 w 12997875"/>
              <a:gd name="connsiteY2" fmla="*/ 0 h 2247793"/>
              <a:gd name="connsiteX3" fmla="*/ 10756078 w 12997875"/>
              <a:gd name="connsiteY3" fmla="*/ 2245035 h 2247793"/>
              <a:gd name="connsiteX4" fmla="*/ 7109827 w 12997875"/>
              <a:gd name="connsiteY4" fmla="*/ 2247637 h 2247793"/>
              <a:gd name="connsiteX5" fmla="*/ 7109827 w 12997875"/>
              <a:gd name="connsiteY5" fmla="*/ 2247793 h 2247793"/>
              <a:gd name="connsiteX6" fmla="*/ 6890360 w 12997875"/>
              <a:gd name="connsiteY6" fmla="*/ 2247793 h 2247793"/>
              <a:gd name="connsiteX7" fmla="*/ 0 w 12997875"/>
              <a:gd name="connsiteY7" fmla="*/ 2226913 h 2247793"/>
              <a:gd name="connsiteX8" fmla="*/ 70120 w 12997875"/>
              <a:gd name="connsiteY8" fmla="*/ 2758 h 2247793"/>
              <a:gd name="connsiteX9" fmla="*/ 6890360 w 12997875"/>
              <a:gd name="connsiteY9" fmla="*/ 157 h 2247793"/>
              <a:gd name="connsiteX10" fmla="*/ 6890360 w 12997875"/>
              <a:gd name="connsiteY10" fmla="*/ 0 h 22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97875" h="2247793">
                <a:moveTo>
                  <a:pt x="6890360" y="0"/>
                </a:moveTo>
                <a:lnTo>
                  <a:pt x="7109827" y="0"/>
                </a:lnTo>
                <a:lnTo>
                  <a:pt x="12997875" y="0"/>
                </a:lnTo>
                <a:lnTo>
                  <a:pt x="10756078" y="2245035"/>
                </a:lnTo>
                <a:lnTo>
                  <a:pt x="7109827" y="2247637"/>
                </a:lnTo>
                <a:lnTo>
                  <a:pt x="7109827" y="2247793"/>
                </a:lnTo>
                <a:lnTo>
                  <a:pt x="6890360" y="2247793"/>
                </a:lnTo>
                <a:lnTo>
                  <a:pt x="0" y="2226913"/>
                </a:lnTo>
                <a:lnTo>
                  <a:pt x="70120" y="2758"/>
                </a:lnTo>
                <a:lnTo>
                  <a:pt x="6890360" y="157"/>
                </a:lnTo>
                <a:lnTo>
                  <a:pt x="6890360" y="0"/>
                </a:lnTo>
                <a:close/>
              </a:path>
            </a:pathLst>
          </a:custGeom>
          <a:solidFill>
            <a:srgbClr val="154096">
              <a:alpha val="80000"/>
            </a:srgbClr>
          </a:solidFill>
          <a:ln>
            <a:noFill/>
          </a:ln>
          <a:effectLst>
            <a:outerShdw blurRad="787400" dir="13500000" algn="b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p:cNvSpPr/>
          <p:nvPr/>
        </p:nvSpPr>
        <p:spPr>
          <a:xfrm>
            <a:off x="116634" y="1187624"/>
            <a:ext cx="640871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rgbClr val="10218B"/>
                </a:solidFill>
              </a:rPr>
              <a:t>Installation de </a:t>
            </a:r>
            <a:r>
              <a:rPr lang="fr-FR" b="1" dirty="0" err="1">
                <a:solidFill>
                  <a:srgbClr val="10218B"/>
                </a:solidFill>
              </a:rPr>
              <a:t>DSAgent</a:t>
            </a:r>
            <a:r>
              <a:rPr lang="fr-FR" b="1" dirty="0">
                <a:solidFill>
                  <a:srgbClr val="10218B"/>
                </a:solidFill>
              </a:rPr>
              <a:t> 2.8</a:t>
            </a:r>
          </a:p>
        </p:txBody>
      </p:sp>
      <p:grpSp>
        <p:nvGrpSpPr>
          <p:cNvPr id="16" name="Group 9"/>
          <p:cNvGrpSpPr/>
          <p:nvPr/>
        </p:nvGrpSpPr>
        <p:grpSpPr>
          <a:xfrm>
            <a:off x="4154249" y="8148917"/>
            <a:ext cx="2703755" cy="995083"/>
            <a:chOff x="9477487" y="5858809"/>
            <a:chExt cx="2703755" cy="995082"/>
          </a:xfrm>
        </p:grpSpPr>
        <p:sp>
          <p:nvSpPr>
            <p:cNvPr id="17" name="Rectangle 7"/>
            <p:cNvSpPr/>
            <p:nvPr userDrawn="1"/>
          </p:nvSpPr>
          <p:spPr>
            <a:xfrm>
              <a:off x="9477487" y="5858809"/>
              <a:ext cx="2703755" cy="995082"/>
            </a:xfrm>
            <a:custGeom>
              <a:avLst/>
              <a:gdLst>
                <a:gd name="connsiteX0" fmla="*/ 0 w 2703755"/>
                <a:gd name="connsiteY0" fmla="*/ 0 h 995082"/>
                <a:gd name="connsiteX1" fmla="*/ 2703755 w 2703755"/>
                <a:gd name="connsiteY1" fmla="*/ 0 h 995082"/>
                <a:gd name="connsiteX2" fmla="*/ 2703755 w 2703755"/>
                <a:gd name="connsiteY2" fmla="*/ 995082 h 995082"/>
                <a:gd name="connsiteX3" fmla="*/ 0 w 2703755"/>
                <a:gd name="connsiteY3" fmla="*/ 995082 h 995082"/>
                <a:gd name="connsiteX4" fmla="*/ 0 w 2703755"/>
                <a:gd name="connsiteY4" fmla="*/ 0 h 995082"/>
                <a:gd name="connsiteX0" fmla="*/ 1387737 w 2703755"/>
                <a:gd name="connsiteY0" fmla="*/ 0 h 1005840"/>
                <a:gd name="connsiteX1" fmla="*/ 2703755 w 2703755"/>
                <a:gd name="connsiteY1" fmla="*/ 10758 h 1005840"/>
                <a:gd name="connsiteX2" fmla="*/ 2703755 w 2703755"/>
                <a:gd name="connsiteY2" fmla="*/ 1005840 h 1005840"/>
                <a:gd name="connsiteX3" fmla="*/ 0 w 2703755"/>
                <a:gd name="connsiteY3" fmla="*/ 1005840 h 1005840"/>
                <a:gd name="connsiteX4" fmla="*/ 1387737 w 2703755"/>
                <a:gd name="connsiteY4" fmla="*/ 0 h 1005840"/>
                <a:gd name="connsiteX0" fmla="*/ 992428 w 2703755"/>
                <a:gd name="connsiteY0" fmla="*/ 1221 h 995082"/>
                <a:gd name="connsiteX1" fmla="*/ 2703755 w 2703755"/>
                <a:gd name="connsiteY1" fmla="*/ 0 h 995082"/>
                <a:gd name="connsiteX2" fmla="*/ 2703755 w 2703755"/>
                <a:gd name="connsiteY2" fmla="*/ 995082 h 995082"/>
                <a:gd name="connsiteX3" fmla="*/ 0 w 2703755"/>
                <a:gd name="connsiteY3" fmla="*/ 995082 h 995082"/>
                <a:gd name="connsiteX4" fmla="*/ 992428 w 2703755"/>
                <a:gd name="connsiteY4" fmla="*/ 1221 h 995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755" h="995082">
                  <a:moveTo>
                    <a:pt x="992428" y="1221"/>
                  </a:moveTo>
                  <a:lnTo>
                    <a:pt x="2703755" y="0"/>
                  </a:lnTo>
                  <a:lnTo>
                    <a:pt x="2703755" y="995082"/>
                  </a:lnTo>
                  <a:lnTo>
                    <a:pt x="0" y="995082"/>
                  </a:lnTo>
                  <a:lnTo>
                    <a:pt x="992428" y="1221"/>
                  </a:lnTo>
                  <a:close/>
                </a:path>
              </a:pathLst>
            </a:custGeom>
            <a:solidFill>
              <a:srgbClr val="154095"/>
            </a:solidFill>
            <a:ln>
              <a:noFill/>
            </a:ln>
            <a:effectLst>
              <a:outerShdw blurRad="787400" dir="13500000" algn="b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78758" y="6190175"/>
              <a:ext cx="1168777" cy="381011"/>
            </a:xfrm>
            <a:prstGeom prst="rect">
              <a:avLst/>
            </a:prstGeom>
          </p:spPr>
        </p:pic>
      </p:grpSp>
      <p:sp>
        <p:nvSpPr>
          <p:cNvPr id="22" name="Freeform 7"/>
          <p:cNvSpPr/>
          <p:nvPr/>
        </p:nvSpPr>
        <p:spPr>
          <a:xfrm>
            <a:off x="-171400" y="816552"/>
            <a:ext cx="4509546" cy="227056"/>
          </a:xfrm>
          <a:custGeom>
            <a:avLst/>
            <a:gdLst>
              <a:gd name="connsiteX0" fmla="*/ 451534 w 13919592"/>
              <a:gd name="connsiteY0" fmla="*/ 0 h 493385"/>
              <a:gd name="connsiteX1" fmla="*/ 13919592 w 13919592"/>
              <a:gd name="connsiteY1" fmla="*/ 0 h 493385"/>
              <a:gd name="connsiteX2" fmla="*/ 13381495 w 13919592"/>
              <a:gd name="connsiteY2" fmla="*/ 489601 h 493385"/>
              <a:gd name="connsiteX3" fmla="*/ 0 w 13919592"/>
              <a:gd name="connsiteY3" fmla="*/ 493385 h 493385"/>
              <a:gd name="connsiteX0" fmla="*/ 451534 w 13530125"/>
              <a:gd name="connsiteY0" fmla="*/ 0 h 493385"/>
              <a:gd name="connsiteX1" fmla="*/ 13530125 w 13530125"/>
              <a:gd name="connsiteY1" fmla="*/ 4233 h 493385"/>
              <a:gd name="connsiteX2" fmla="*/ 13381495 w 13530125"/>
              <a:gd name="connsiteY2" fmla="*/ 489601 h 493385"/>
              <a:gd name="connsiteX3" fmla="*/ 0 w 13530125"/>
              <a:gd name="connsiteY3" fmla="*/ 493385 h 493385"/>
              <a:gd name="connsiteX4" fmla="*/ 451534 w 13530125"/>
              <a:gd name="connsiteY4" fmla="*/ 0 h 493385"/>
              <a:gd name="connsiteX0" fmla="*/ 451534 w 13864559"/>
              <a:gd name="connsiteY0" fmla="*/ 0 h 493385"/>
              <a:gd name="connsiteX1" fmla="*/ 13864559 w 13864559"/>
              <a:gd name="connsiteY1" fmla="*/ 8466 h 493385"/>
              <a:gd name="connsiteX2" fmla="*/ 13381495 w 13864559"/>
              <a:gd name="connsiteY2" fmla="*/ 489601 h 493385"/>
              <a:gd name="connsiteX3" fmla="*/ 0 w 13864559"/>
              <a:gd name="connsiteY3" fmla="*/ 493385 h 493385"/>
              <a:gd name="connsiteX4" fmla="*/ 451534 w 13864559"/>
              <a:gd name="connsiteY4" fmla="*/ 0 h 49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4559" h="493385">
                <a:moveTo>
                  <a:pt x="451534" y="0"/>
                </a:moveTo>
                <a:lnTo>
                  <a:pt x="13864559" y="8466"/>
                </a:lnTo>
                <a:lnTo>
                  <a:pt x="13381495" y="489601"/>
                </a:lnTo>
                <a:lnTo>
                  <a:pt x="0" y="493385"/>
                </a:lnTo>
                <a:lnTo>
                  <a:pt x="451534" y="0"/>
                </a:lnTo>
                <a:close/>
              </a:path>
            </a:pathLst>
          </a:custGeom>
          <a:solidFill>
            <a:srgbClr val="99C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Capture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85950" y="1835697"/>
            <a:ext cx="3086100" cy="2519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4" name="Rectangle 23"/>
          <p:cNvSpPr/>
          <p:nvPr/>
        </p:nvSpPr>
        <p:spPr>
          <a:xfrm>
            <a:off x="158437" y="4603018"/>
            <a:ext cx="6552728" cy="1384995"/>
          </a:xfrm>
          <a:prstGeom prst="rect">
            <a:avLst/>
          </a:prstGeom>
        </p:spPr>
        <p:txBody>
          <a:bodyPr wrap="square">
            <a:spAutoFit/>
          </a:bodyPr>
          <a:lstStyle/>
          <a:p>
            <a:pPr algn="just"/>
            <a:r>
              <a:rPr lang="fr-FR" sz="1200" dirty="0"/>
              <a:t>L’installation de </a:t>
            </a:r>
            <a:r>
              <a:rPr lang="fr-FR" sz="1200" dirty="0" err="1"/>
              <a:t>DSAgent</a:t>
            </a:r>
            <a:r>
              <a:rPr lang="fr-FR" sz="1200" dirty="0"/>
              <a:t> est terminée, une icone grise ayant la forme d’une imprimante est apparue dans la barre des taches à droite vers l’horloge</a:t>
            </a:r>
          </a:p>
          <a:p>
            <a:pPr algn="just"/>
            <a:endParaRPr lang="fr-FR" sz="1200" dirty="0"/>
          </a:p>
          <a:p>
            <a:pPr algn="just"/>
            <a:endParaRPr lang="fr-FR" sz="1200" dirty="0"/>
          </a:p>
          <a:p>
            <a:pPr algn="just"/>
            <a:r>
              <a:rPr lang="fr-FR" sz="1200" dirty="0"/>
              <a:t>Faites un clic  droit sur l’icone grise et  cliquez sur Configurer</a:t>
            </a:r>
          </a:p>
          <a:p>
            <a:r>
              <a:rPr lang="fr-FR" sz="1200" dirty="0"/>
              <a:t> </a:t>
            </a:r>
          </a:p>
          <a:p>
            <a:endParaRPr lang="fr-FR" sz="1200" dirty="0">
              <a:solidFill>
                <a:prstClr val="black"/>
              </a:solidFill>
              <a:latin typeface="+mj-lt"/>
            </a:endParaRPr>
          </a:p>
        </p:txBody>
      </p:sp>
      <p:sp>
        <p:nvSpPr>
          <p:cNvPr id="25" name="Rectangle 24"/>
          <p:cNvSpPr/>
          <p:nvPr/>
        </p:nvSpPr>
        <p:spPr>
          <a:xfrm>
            <a:off x="-21972" y="98217"/>
            <a:ext cx="3608680" cy="646331"/>
          </a:xfrm>
          <a:prstGeom prst="rect">
            <a:avLst/>
          </a:prstGeom>
        </p:spPr>
        <p:txBody>
          <a:bodyPr wrap="none">
            <a:spAutoFit/>
          </a:bodyPr>
          <a:lstStyle/>
          <a:p>
            <a:r>
              <a:rPr lang="fr-FR" b="1" dirty="0">
                <a:solidFill>
                  <a:schemeClr val="bg1"/>
                </a:solidFill>
                <a:latin typeface="HelveticaNeueLT Com 55 Roman" panose="020B0604020202020204" pitchFamily="34" charset="0"/>
              </a:rPr>
              <a:t>EPSON PRINT PERFORMANCE</a:t>
            </a:r>
          </a:p>
          <a:p>
            <a:r>
              <a:rPr lang="fr-FR" b="1" dirty="0">
                <a:solidFill>
                  <a:srgbClr val="92D050"/>
                </a:solidFill>
                <a:latin typeface="HelveticaNeueLT Com 55 Roman" panose="020B0604020202020204" pitchFamily="34" charset="0"/>
              </a:rPr>
              <a:t>Procédure de fonctionnement</a:t>
            </a:r>
          </a:p>
        </p:txBody>
      </p:sp>
    </p:spTree>
    <p:extLst>
      <p:ext uri="{BB962C8B-B14F-4D97-AF65-F5344CB8AC3E}">
        <p14:creationId xmlns:p14="http://schemas.microsoft.com/office/powerpoint/2010/main" val="322333248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2211</Words>
  <Application>Microsoft Office PowerPoint</Application>
  <PresentationFormat>Affichage à l'écran (4:3)</PresentationFormat>
  <Paragraphs>376</Paragraphs>
  <Slides>25</Slides>
  <Notes>3</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25</vt:i4>
      </vt:variant>
    </vt:vector>
  </HeadingPairs>
  <TitlesOfParts>
    <vt:vector size="34" baseType="lpstr">
      <vt:lpstr>Arial Unicode MS</vt:lpstr>
      <vt:lpstr>Calibri (Corps)</vt:lpstr>
      <vt:lpstr>Arial</vt:lpstr>
      <vt:lpstr>Calibri</vt:lpstr>
      <vt:lpstr>Courier New</vt:lpstr>
      <vt:lpstr>HelveticaNeueLT Com 55 Roman</vt:lpstr>
      <vt:lpstr>Verdana</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Epson EMEA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Gilet, Jonathan</dc:creator>
  <cp:lastModifiedBy>Lestienne, Thomas</cp:lastModifiedBy>
  <cp:revision>58</cp:revision>
  <dcterms:created xsi:type="dcterms:W3CDTF">2017-07-02T23:18:44Z</dcterms:created>
  <dcterms:modified xsi:type="dcterms:W3CDTF">2022-11-23T15:20:59Z</dcterms:modified>
</cp:coreProperties>
</file>